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8" r:id="rId4"/>
  </p:sldMasterIdLst>
  <p:notesMasterIdLst>
    <p:notesMasterId r:id="rId42"/>
  </p:notesMasterIdLst>
  <p:handoutMasterIdLst>
    <p:handoutMasterId r:id="rId43"/>
  </p:handoutMasterIdLst>
  <p:sldIdLst>
    <p:sldId id="1286" r:id="rId5"/>
    <p:sldId id="4115" r:id="rId6"/>
    <p:sldId id="4116" r:id="rId7"/>
    <p:sldId id="1182" r:id="rId8"/>
    <p:sldId id="4117" r:id="rId9"/>
    <p:sldId id="4075" r:id="rId10"/>
    <p:sldId id="4076" r:id="rId11"/>
    <p:sldId id="4077" r:id="rId12"/>
    <p:sldId id="4078" r:id="rId13"/>
    <p:sldId id="1221" r:id="rId14"/>
    <p:sldId id="4111" r:id="rId15"/>
    <p:sldId id="4112" r:id="rId16"/>
    <p:sldId id="4071" r:id="rId17"/>
    <p:sldId id="4089" r:id="rId18"/>
    <p:sldId id="4113" r:id="rId19"/>
    <p:sldId id="4118" r:id="rId20"/>
    <p:sldId id="4091" r:id="rId21"/>
    <p:sldId id="4085" r:id="rId22"/>
    <p:sldId id="4090" r:id="rId23"/>
    <p:sldId id="4105" r:id="rId24"/>
    <p:sldId id="4102" r:id="rId25"/>
    <p:sldId id="4082" r:id="rId26"/>
    <p:sldId id="4103" r:id="rId27"/>
    <p:sldId id="4083" r:id="rId28"/>
    <p:sldId id="4104" r:id="rId29"/>
    <p:sldId id="4092" r:id="rId30"/>
    <p:sldId id="4106" r:id="rId31"/>
    <p:sldId id="4081" r:id="rId32"/>
    <p:sldId id="4109" r:id="rId33"/>
    <p:sldId id="4080" r:id="rId34"/>
    <p:sldId id="4097" r:id="rId35"/>
    <p:sldId id="4098" r:id="rId36"/>
    <p:sldId id="4099" r:id="rId37"/>
    <p:sldId id="4100" r:id="rId38"/>
    <p:sldId id="4114" r:id="rId39"/>
    <p:sldId id="4101" r:id="rId40"/>
    <p:sldId id="974" r:id="rId41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oolKit" id="{F7ECC599-F0F9-48B0-A7A8-BF9F0A801523}">
          <p14:sldIdLst>
            <p14:sldId id="1286"/>
            <p14:sldId id="4115"/>
            <p14:sldId id="4116"/>
            <p14:sldId id="1182"/>
            <p14:sldId id="4117"/>
            <p14:sldId id="4075"/>
            <p14:sldId id="4076"/>
            <p14:sldId id="4077"/>
            <p14:sldId id="4078"/>
            <p14:sldId id="1221"/>
            <p14:sldId id="4111"/>
            <p14:sldId id="4112"/>
            <p14:sldId id="4071"/>
            <p14:sldId id="4089"/>
            <p14:sldId id="4113"/>
            <p14:sldId id="4118"/>
            <p14:sldId id="4091"/>
            <p14:sldId id="4085"/>
            <p14:sldId id="4090"/>
            <p14:sldId id="4105"/>
            <p14:sldId id="4102"/>
            <p14:sldId id="4082"/>
            <p14:sldId id="4103"/>
            <p14:sldId id="4083"/>
            <p14:sldId id="4104"/>
            <p14:sldId id="4092"/>
            <p14:sldId id="4106"/>
            <p14:sldId id="4081"/>
            <p14:sldId id="4109"/>
            <p14:sldId id="4080"/>
            <p14:sldId id="4097"/>
            <p14:sldId id="4098"/>
            <p14:sldId id="4099"/>
            <p14:sldId id="4100"/>
            <p14:sldId id="4114"/>
            <p14:sldId id="4101"/>
            <p14:sldId id="974"/>
          </p14:sldIdLst>
        </p14:section>
      </p14:sectionLst>
    </p:ext>
    <p:ext uri="{EFAFB233-063F-42B5-8137-9DF3F51BA10A}">
      <p15:sldGuideLst xmlns:p15="http://schemas.microsoft.com/office/powerpoint/2012/main">
        <p15:guide id="8" pos="2880" userDrawn="1">
          <p15:clr>
            <a:srgbClr val="A4A3A4"/>
          </p15:clr>
        </p15:guide>
        <p15:guide id="9" orient="horz" pos="1476" userDrawn="1">
          <p15:clr>
            <a:srgbClr val="A4A3A4"/>
          </p15:clr>
        </p15:guide>
        <p15:guide id="10" pos="4224" userDrawn="1">
          <p15:clr>
            <a:srgbClr val="A4A3A4"/>
          </p15:clr>
        </p15:guide>
        <p15:guide id="11" pos="1536" userDrawn="1">
          <p15:clr>
            <a:srgbClr val="A4A3A4"/>
          </p15:clr>
        </p15:guide>
        <p15:guide id="12" orient="horz" pos="17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0FD9B4-C3FD-D7AA-694B-4E3CFB020EB4}" name="Alexander, Eric (STC)" initials="EA" userId="S::eric.alexander@arcfield.com::825f86c3-d445-4d54-bc87-334484ff427e" providerId="AD"/>
  <p188:author id="{0936E0DE-8A69-32E2-748D-BE92730FD488}" name="Skrzypczak, Adam (STC)" initials="AS" userId="S::adam.skrzypczak@arcfield.com::34331c3d-0691-4422-b7a1-412f7a41539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D28"/>
    <a:srgbClr val="2B6FAB"/>
    <a:srgbClr val="EE5B20"/>
    <a:srgbClr val="7BAEDD"/>
    <a:srgbClr val="FB7264"/>
    <a:srgbClr val="EDBD97"/>
    <a:srgbClr val="A5A5A5"/>
    <a:srgbClr val="427F64"/>
    <a:srgbClr val="48457E"/>
    <a:srgbClr val="B0BBB9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62110-9BCF-467A-A63C-B022D3C9073A}" v="9" dt="2026-07-05T01:45:01.9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pos="2880"/>
        <p:guide orient="horz" pos="1476"/>
        <p:guide pos="4224"/>
        <p:guide pos="1536"/>
        <p:guide orient="horz" pos="1764"/>
      </p:guideLst>
    </p:cSldViewPr>
  </p:slideViewPr>
  <p:outlineViewPr>
    <p:cViewPr>
      <p:scale>
        <a:sx n="33" d="100"/>
        <a:sy n="33" d="100"/>
      </p:scale>
      <p:origin x="0" y="-14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2B213A-D4A8-4041-8DF2-B77BC247CDB6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AEEC6610-487D-486A-B297-4C7D1F3DA598}">
      <dgm:prSet phldrT="[Text]"/>
      <dgm:spPr/>
      <dgm:t>
        <a:bodyPr/>
        <a:lstStyle/>
        <a:p>
          <a:r>
            <a:rPr lang="en-US"/>
            <a:t>PMP</a:t>
          </a:r>
        </a:p>
      </dgm:t>
    </dgm:pt>
    <dgm:pt modelId="{9758EA82-9F48-4952-B1DB-33E48354BBCD}" type="parTrans" cxnId="{15770822-7624-4DD8-A44F-C28BA8288454}">
      <dgm:prSet/>
      <dgm:spPr/>
      <dgm:t>
        <a:bodyPr/>
        <a:lstStyle/>
        <a:p>
          <a:endParaRPr lang="en-US"/>
        </a:p>
      </dgm:t>
    </dgm:pt>
    <dgm:pt modelId="{BB5650F4-6954-43BC-8D71-BEAFD00A4CF5}" type="sibTrans" cxnId="{15770822-7624-4DD8-A44F-C28BA8288454}">
      <dgm:prSet/>
      <dgm:spPr/>
      <dgm:t>
        <a:bodyPr/>
        <a:lstStyle/>
        <a:p>
          <a:endParaRPr lang="en-US"/>
        </a:p>
      </dgm:t>
    </dgm:pt>
    <dgm:pt modelId="{3AB2D878-E7DE-4922-AACC-1874B0A412BF}">
      <dgm:prSet phldrT="[Text]"/>
      <dgm:spPr/>
      <dgm:t>
        <a:bodyPr/>
        <a:lstStyle/>
        <a:p>
          <a:r>
            <a:rPr lang="en-US"/>
            <a:t>CSEP</a:t>
          </a:r>
        </a:p>
      </dgm:t>
    </dgm:pt>
    <dgm:pt modelId="{5D9E5763-2063-4D51-8FC9-D5EB230C0BB3}" type="parTrans" cxnId="{58AD808C-EE23-4E35-B33F-0F351E807E3B}">
      <dgm:prSet/>
      <dgm:spPr/>
      <dgm:t>
        <a:bodyPr/>
        <a:lstStyle/>
        <a:p>
          <a:endParaRPr lang="en-US"/>
        </a:p>
      </dgm:t>
    </dgm:pt>
    <dgm:pt modelId="{D7A51E09-CABE-4B47-AFBE-06D1E33A447F}" type="sibTrans" cxnId="{58AD808C-EE23-4E35-B33F-0F351E807E3B}">
      <dgm:prSet/>
      <dgm:spPr/>
      <dgm:t>
        <a:bodyPr/>
        <a:lstStyle/>
        <a:p>
          <a:endParaRPr lang="en-US"/>
        </a:p>
      </dgm:t>
    </dgm:pt>
    <dgm:pt modelId="{EE29FB58-ED8E-4FFE-821B-7B7FDD1C0B6B}">
      <dgm:prSet phldrT="[Text]"/>
      <dgm:spPr/>
      <dgm:t>
        <a:bodyPr/>
        <a:lstStyle/>
        <a:p>
          <a:r>
            <a:rPr lang="en-US"/>
            <a:t>OCSMP</a:t>
          </a:r>
        </a:p>
      </dgm:t>
    </dgm:pt>
    <dgm:pt modelId="{F8745347-54FB-417A-8774-135AF67BDD68}" type="parTrans" cxnId="{75CB5737-EA46-449C-AF0D-B5B171CB92BF}">
      <dgm:prSet/>
      <dgm:spPr/>
      <dgm:t>
        <a:bodyPr/>
        <a:lstStyle/>
        <a:p>
          <a:endParaRPr lang="en-US"/>
        </a:p>
      </dgm:t>
    </dgm:pt>
    <dgm:pt modelId="{C7DD31C5-A0EF-4FA7-98DC-435CC9FC3381}" type="sibTrans" cxnId="{75CB5737-EA46-449C-AF0D-B5B171CB92BF}">
      <dgm:prSet/>
      <dgm:spPr/>
      <dgm:t>
        <a:bodyPr/>
        <a:lstStyle/>
        <a:p>
          <a:endParaRPr lang="en-US"/>
        </a:p>
      </dgm:t>
    </dgm:pt>
    <dgm:pt modelId="{5CD4E690-2B36-4B95-A947-C73DC27DE22F}">
      <dgm:prSet phldrT="[Text]"/>
      <dgm:spPr/>
      <dgm:t>
        <a:bodyPr/>
        <a:lstStyle/>
        <a:p>
          <a:r>
            <a:rPr lang="en-US"/>
            <a:t>Program Manager </a:t>
          </a:r>
        </a:p>
      </dgm:t>
    </dgm:pt>
    <dgm:pt modelId="{9E49A7F4-BE92-4CD2-B90F-059E7B0F5316}" type="parTrans" cxnId="{19CA4E32-A15A-484C-A3DB-DC6E950C75F8}">
      <dgm:prSet/>
      <dgm:spPr/>
      <dgm:t>
        <a:bodyPr/>
        <a:lstStyle/>
        <a:p>
          <a:endParaRPr lang="en-US"/>
        </a:p>
      </dgm:t>
    </dgm:pt>
    <dgm:pt modelId="{3F8AEF85-DB33-487E-9AA1-CD6B0C645967}" type="sibTrans" cxnId="{19CA4E32-A15A-484C-A3DB-DC6E950C75F8}">
      <dgm:prSet/>
      <dgm:spPr/>
      <dgm:t>
        <a:bodyPr/>
        <a:lstStyle/>
        <a:p>
          <a:endParaRPr lang="en-US"/>
        </a:p>
      </dgm:t>
    </dgm:pt>
    <dgm:pt modelId="{AC23C8C2-9BB5-435B-A03B-006AF7934B2C}">
      <dgm:prSet phldrT="[Text]"/>
      <dgm:spPr/>
      <dgm:t>
        <a:bodyPr/>
        <a:lstStyle/>
        <a:p>
          <a:r>
            <a:rPr lang="en-US"/>
            <a:t>Lead Systems Engineer</a:t>
          </a:r>
        </a:p>
      </dgm:t>
    </dgm:pt>
    <dgm:pt modelId="{9DF82769-AA85-4BB1-A54F-ED763CAED00F}" type="parTrans" cxnId="{5231DEBF-1DDB-46DE-A1F4-52A1E0E5855C}">
      <dgm:prSet/>
      <dgm:spPr/>
      <dgm:t>
        <a:bodyPr/>
        <a:lstStyle/>
        <a:p>
          <a:endParaRPr lang="en-US"/>
        </a:p>
      </dgm:t>
    </dgm:pt>
    <dgm:pt modelId="{673DB664-E591-4264-B269-65FA876CE98A}" type="sibTrans" cxnId="{5231DEBF-1DDB-46DE-A1F4-52A1E0E5855C}">
      <dgm:prSet/>
      <dgm:spPr/>
      <dgm:t>
        <a:bodyPr/>
        <a:lstStyle/>
        <a:p>
          <a:endParaRPr lang="en-US"/>
        </a:p>
      </dgm:t>
    </dgm:pt>
    <dgm:pt modelId="{DCAA2666-D5E4-441B-BEC5-BC9AB629E5E0}">
      <dgm:prSet phldrT="[Text]"/>
      <dgm:spPr/>
      <dgm:t>
        <a:bodyPr/>
        <a:lstStyle/>
        <a:p>
          <a:r>
            <a:rPr lang="en-US"/>
            <a:t>Systems Modeling SME</a:t>
          </a:r>
        </a:p>
      </dgm:t>
    </dgm:pt>
    <dgm:pt modelId="{106D7EF1-79E4-4999-9872-D4AEDD77B8B7}" type="parTrans" cxnId="{BCBD5CD9-4445-4BB0-BE72-52F5E007CBCB}">
      <dgm:prSet/>
      <dgm:spPr/>
      <dgm:t>
        <a:bodyPr/>
        <a:lstStyle/>
        <a:p>
          <a:endParaRPr lang="en-US"/>
        </a:p>
      </dgm:t>
    </dgm:pt>
    <dgm:pt modelId="{1E862997-407D-4F43-8ACE-2EEC3AECF505}" type="sibTrans" cxnId="{BCBD5CD9-4445-4BB0-BE72-52F5E007CBCB}">
      <dgm:prSet/>
      <dgm:spPr/>
      <dgm:t>
        <a:bodyPr/>
        <a:lstStyle/>
        <a:p>
          <a:endParaRPr lang="en-US"/>
        </a:p>
      </dgm:t>
    </dgm:pt>
    <dgm:pt modelId="{CD273C28-25EF-4698-9339-A998784098E2}" type="pres">
      <dgm:prSet presAssocID="{652B213A-D4A8-4041-8DF2-B77BC247CDB6}" presName="diagram" presStyleCnt="0">
        <dgm:presLayoutVars>
          <dgm:dir/>
          <dgm:animLvl val="lvl"/>
          <dgm:resizeHandles val="exact"/>
        </dgm:presLayoutVars>
      </dgm:prSet>
      <dgm:spPr/>
    </dgm:pt>
    <dgm:pt modelId="{739068E6-97D0-4B78-892F-AA43F8F7BEC7}" type="pres">
      <dgm:prSet presAssocID="{AEEC6610-487D-486A-B297-4C7D1F3DA598}" presName="compNode" presStyleCnt="0"/>
      <dgm:spPr/>
    </dgm:pt>
    <dgm:pt modelId="{4BC36185-9D8E-4E5B-956F-A4D96A0C794F}" type="pres">
      <dgm:prSet presAssocID="{AEEC6610-487D-486A-B297-4C7D1F3DA598}" presName="childRect" presStyleLbl="bgAcc1" presStyleIdx="0" presStyleCnt="3">
        <dgm:presLayoutVars>
          <dgm:bulletEnabled val="1"/>
        </dgm:presLayoutVars>
      </dgm:prSet>
      <dgm:spPr/>
    </dgm:pt>
    <dgm:pt modelId="{F6572288-44C5-489A-82A3-F452EDEF9B36}" type="pres">
      <dgm:prSet presAssocID="{AEEC6610-487D-486A-B297-4C7D1F3DA59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56F92E3-BE0C-4312-9E6E-4D710AA1DBC1}" type="pres">
      <dgm:prSet presAssocID="{AEEC6610-487D-486A-B297-4C7D1F3DA598}" presName="parentRect" presStyleLbl="alignNode1" presStyleIdx="0" presStyleCnt="3"/>
      <dgm:spPr/>
    </dgm:pt>
    <dgm:pt modelId="{E2581AB0-A222-42D4-8F25-47A04A61BB48}" type="pres">
      <dgm:prSet presAssocID="{AEEC6610-487D-486A-B297-4C7D1F3DA598}" presName="adorn" presStyleLbl="fgAccFollow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17000" b="-17000"/>
          </a:stretch>
        </a:blipFill>
      </dgm:spPr>
      <dgm:extLst>
        <a:ext uri="{E40237B7-FDA0-4F09-8148-C483321AD2D9}">
          <dgm14:cNvPr xmlns:dgm14="http://schemas.microsoft.com/office/drawing/2010/diagram" id="0" name="" descr="Man in glasses wearing turtleneck"/>
        </a:ext>
      </dgm:extLst>
    </dgm:pt>
    <dgm:pt modelId="{A0B7395E-82AC-4FCF-8C79-97B694626AA8}" type="pres">
      <dgm:prSet presAssocID="{BB5650F4-6954-43BC-8D71-BEAFD00A4CF5}" presName="sibTrans" presStyleLbl="sibTrans2D1" presStyleIdx="0" presStyleCnt="0"/>
      <dgm:spPr/>
    </dgm:pt>
    <dgm:pt modelId="{96AAA962-FDA2-484D-8873-D60722F952B1}" type="pres">
      <dgm:prSet presAssocID="{3AB2D878-E7DE-4922-AACC-1874B0A412BF}" presName="compNode" presStyleCnt="0"/>
      <dgm:spPr/>
    </dgm:pt>
    <dgm:pt modelId="{4F1CF166-4957-4CE7-82FF-3FD21BEBFF59}" type="pres">
      <dgm:prSet presAssocID="{3AB2D878-E7DE-4922-AACC-1874B0A412BF}" presName="childRect" presStyleLbl="bgAcc1" presStyleIdx="1" presStyleCnt="3">
        <dgm:presLayoutVars>
          <dgm:bulletEnabled val="1"/>
        </dgm:presLayoutVars>
      </dgm:prSet>
      <dgm:spPr/>
    </dgm:pt>
    <dgm:pt modelId="{B218623D-0D26-453C-9671-42CCCBEB7334}" type="pres">
      <dgm:prSet presAssocID="{3AB2D878-E7DE-4922-AACC-1874B0A412BF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55C94F-1F88-4738-801E-330620F7B5A9}" type="pres">
      <dgm:prSet presAssocID="{3AB2D878-E7DE-4922-AACC-1874B0A412BF}" presName="parentRect" presStyleLbl="alignNode1" presStyleIdx="1" presStyleCnt="3"/>
      <dgm:spPr/>
    </dgm:pt>
    <dgm:pt modelId="{89A396B3-D86A-4610-8D18-C3F7DAD3D717}" type="pres">
      <dgm:prSet presAssocID="{3AB2D878-E7DE-4922-AACC-1874B0A412BF}" presName="adorn" presStyleLbl="fgAccFollow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8000" b="-18000"/>
          </a:stretch>
        </a:blipFill>
      </dgm:spPr>
      <dgm:extLst>
        <a:ext uri="{E40237B7-FDA0-4F09-8148-C483321AD2D9}">
          <dgm14:cNvPr xmlns:dgm14="http://schemas.microsoft.com/office/drawing/2010/diagram" id="0" name="" descr="Man with facial hair"/>
        </a:ext>
      </dgm:extLst>
    </dgm:pt>
    <dgm:pt modelId="{F38E4C4D-113D-496C-BAC8-F32597A86018}" type="pres">
      <dgm:prSet presAssocID="{D7A51E09-CABE-4B47-AFBE-06D1E33A447F}" presName="sibTrans" presStyleLbl="sibTrans2D1" presStyleIdx="0" presStyleCnt="0"/>
      <dgm:spPr/>
    </dgm:pt>
    <dgm:pt modelId="{77F5D9CD-18BB-4059-BA51-ACB6D0CB675C}" type="pres">
      <dgm:prSet presAssocID="{EE29FB58-ED8E-4FFE-821B-7B7FDD1C0B6B}" presName="compNode" presStyleCnt="0"/>
      <dgm:spPr/>
    </dgm:pt>
    <dgm:pt modelId="{E466DC3B-98C5-4858-99A6-59A02122CF66}" type="pres">
      <dgm:prSet presAssocID="{EE29FB58-ED8E-4FFE-821B-7B7FDD1C0B6B}" presName="childRect" presStyleLbl="bgAcc1" presStyleIdx="2" presStyleCnt="3">
        <dgm:presLayoutVars>
          <dgm:bulletEnabled val="1"/>
        </dgm:presLayoutVars>
      </dgm:prSet>
      <dgm:spPr/>
    </dgm:pt>
    <dgm:pt modelId="{1F0E1099-810B-4391-859C-AAC9B664A50F}" type="pres">
      <dgm:prSet presAssocID="{EE29FB58-ED8E-4FFE-821B-7B7FDD1C0B6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B8153AB-1509-4B53-A01D-D736B7305835}" type="pres">
      <dgm:prSet presAssocID="{EE29FB58-ED8E-4FFE-821B-7B7FDD1C0B6B}" presName="parentRect" presStyleLbl="alignNode1" presStyleIdx="2" presStyleCnt="3"/>
      <dgm:spPr/>
    </dgm:pt>
    <dgm:pt modelId="{0DB63D20-E5D7-413E-AE46-8A83C79CFD26}" type="pres">
      <dgm:prSet presAssocID="{EE29FB58-ED8E-4FFE-821B-7B7FDD1C0B6B}" presName="adorn" presStyleLbl="fgAccFollow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1000" b="-1000"/>
          </a:stretch>
        </a:blipFill>
      </dgm:spPr>
      <dgm:extLst>
        <a:ext uri="{E40237B7-FDA0-4F09-8148-C483321AD2D9}">
          <dgm14:cNvPr xmlns:dgm14="http://schemas.microsoft.com/office/drawing/2010/diagram" id="0" name="" descr="Woman holding a laptop"/>
        </a:ext>
      </dgm:extLst>
    </dgm:pt>
  </dgm:ptLst>
  <dgm:cxnLst>
    <dgm:cxn modelId="{5349B213-C989-450A-9684-870FA0B8C102}" type="presOf" srcId="{EE29FB58-ED8E-4FFE-821B-7B7FDD1C0B6B}" destId="{1F0E1099-810B-4391-859C-AAC9B664A50F}" srcOrd="0" destOrd="0" presId="urn:microsoft.com/office/officeart/2005/8/layout/bList2"/>
    <dgm:cxn modelId="{3CAD0A1A-1887-47A5-B549-70BB1A4B3AF1}" type="presOf" srcId="{BB5650F4-6954-43BC-8D71-BEAFD00A4CF5}" destId="{A0B7395E-82AC-4FCF-8C79-97B694626AA8}" srcOrd="0" destOrd="0" presId="urn:microsoft.com/office/officeart/2005/8/layout/bList2"/>
    <dgm:cxn modelId="{15770822-7624-4DD8-A44F-C28BA8288454}" srcId="{652B213A-D4A8-4041-8DF2-B77BC247CDB6}" destId="{AEEC6610-487D-486A-B297-4C7D1F3DA598}" srcOrd="0" destOrd="0" parTransId="{9758EA82-9F48-4952-B1DB-33E48354BBCD}" sibTransId="{BB5650F4-6954-43BC-8D71-BEAFD00A4CF5}"/>
    <dgm:cxn modelId="{F2473224-03D7-458E-8D34-9AE3E2C822F3}" type="presOf" srcId="{AEEC6610-487D-486A-B297-4C7D1F3DA598}" destId="{F6572288-44C5-489A-82A3-F452EDEF9B36}" srcOrd="0" destOrd="0" presId="urn:microsoft.com/office/officeart/2005/8/layout/bList2"/>
    <dgm:cxn modelId="{EC726028-53A2-425C-93DA-E0F7CB20DEB2}" type="presOf" srcId="{3AB2D878-E7DE-4922-AACC-1874B0A412BF}" destId="{3355C94F-1F88-4738-801E-330620F7B5A9}" srcOrd="1" destOrd="0" presId="urn:microsoft.com/office/officeart/2005/8/layout/bList2"/>
    <dgm:cxn modelId="{19CA4E32-A15A-484C-A3DB-DC6E950C75F8}" srcId="{AEEC6610-487D-486A-B297-4C7D1F3DA598}" destId="{5CD4E690-2B36-4B95-A947-C73DC27DE22F}" srcOrd="0" destOrd="0" parTransId="{9E49A7F4-BE92-4CD2-B90F-059E7B0F5316}" sibTransId="{3F8AEF85-DB33-487E-9AA1-CD6B0C645967}"/>
    <dgm:cxn modelId="{75CB5737-EA46-449C-AF0D-B5B171CB92BF}" srcId="{652B213A-D4A8-4041-8DF2-B77BC247CDB6}" destId="{EE29FB58-ED8E-4FFE-821B-7B7FDD1C0B6B}" srcOrd="2" destOrd="0" parTransId="{F8745347-54FB-417A-8774-135AF67BDD68}" sibTransId="{C7DD31C5-A0EF-4FA7-98DC-435CC9FC3381}"/>
    <dgm:cxn modelId="{5CC7D244-238D-4450-BC44-42EAEC1E041B}" type="presOf" srcId="{3AB2D878-E7DE-4922-AACC-1874B0A412BF}" destId="{B218623D-0D26-453C-9671-42CCCBEB7334}" srcOrd="0" destOrd="0" presId="urn:microsoft.com/office/officeart/2005/8/layout/bList2"/>
    <dgm:cxn modelId="{EC6A7D47-2EAB-4177-B8CA-BD53472C1B9D}" type="presOf" srcId="{DCAA2666-D5E4-441B-BEC5-BC9AB629E5E0}" destId="{E466DC3B-98C5-4858-99A6-59A02122CF66}" srcOrd="0" destOrd="0" presId="urn:microsoft.com/office/officeart/2005/8/layout/bList2"/>
    <dgm:cxn modelId="{BDEE5450-A6A5-430B-9C1B-53CFFA633801}" type="presOf" srcId="{5CD4E690-2B36-4B95-A947-C73DC27DE22F}" destId="{4BC36185-9D8E-4E5B-956F-A4D96A0C794F}" srcOrd="0" destOrd="0" presId="urn:microsoft.com/office/officeart/2005/8/layout/bList2"/>
    <dgm:cxn modelId="{588AB652-CEE3-4BFB-A297-6975FB049A6A}" type="presOf" srcId="{AEEC6610-487D-486A-B297-4C7D1F3DA598}" destId="{556F92E3-BE0C-4312-9E6E-4D710AA1DBC1}" srcOrd="1" destOrd="0" presId="urn:microsoft.com/office/officeart/2005/8/layout/bList2"/>
    <dgm:cxn modelId="{58AD808C-EE23-4E35-B33F-0F351E807E3B}" srcId="{652B213A-D4A8-4041-8DF2-B77BC247CDB6}" destId="{3AB2D878-E7DE-4922-AACC-1874B0A412BF}" srcOrd="1" destOrd="0" parTransId="{5D9E5763-2063-4D51-8FC9-D5EB230C0BB3}" sibTransId="{D7A51E09-CABE-4B47-AFBE-06D1E33A447F}"/>
    <dgm:cxn modelId="{113CBCAF-0BD1-4345-9DF1-1204F5549A50}" type="presOf" srcId="{AC23C8C2-9BB5-435B-A03B-006AF7934B2C}" destId="{4F1CF166-4957-4CE7-82FF-3FD21BEBFF59}" srcOrd="0" destOrd="0" presId="urn:microsoft.com/office/officeart/2005/8/layout/bList2"/>
    <dgm:cxn modelId="{C967DEBE-E84F-4CEA-8866-91F5DAE04006}" type="presOf" srcId="{652B213A-D4A8-4041-8DF2-B77BC247CDB6}" destId="{CD273C28-25EF-4698-9339-A998784098E2}" srcOrd="0" destOrd="0" presId="urn:microsoft.com/office/officeart/2005/8/layout/bList2"/>
    <dgm:cxn modelId="{5231DEBF-1DDB-46DE-A1F4-52A1E0E5855C}" srcId="{3AB2D878-E7DE-4922-AACC-1874B0A412BF}" destId="{AC23C8C2-9BB5-435B-A03B-006AF7934B2C}" srcOrd="0" destOrd="0" parTransId="{9DF82769-AA85-4BB1-A54F-ED763CAED00F}" sibTransId="{673DB664-E591-4264-B269-65FA876CE98A}"/>
    <dgm:cxn modelId="{E1AF00CC-CE7D-426E-A5FF-140B37E0ECF1}" type="presOf" srcId="{EE29FB58-ED8E-4FFE-821B-7B7FDD1C0B6B}" destId="{6B8153AB-1509-4B53-A01D-D736B7305835}" srcOrd="1" destOrd="0" presId="urn:microsoft.com/office/officeart/2005/8/layout/bList2"/>
    <dgm:cxn modelId="{BCBD5CD9-4445-4BB0-BE72-52F5E007CBCB}" srcId="{EE29FB58-ED8E-4FFE-821B-7B7FDD1C0B6B}" destId="{DCAA2666-D5E4-441B-BEC5-BC9AB629E5E0}" srcOrd="0" destOrd="0" parTransId="{106D7EF1-79E4-4999-9872-D4AEDD77B8B7}" sibTransId="{1E862997-407D-4F43-8ACE-2EEC3AECF505}"/>
    <dgm:cxn modelId="{C7103BDE-2511-4629-B9B6-046A28198A08}" type="presOf" srcId="{D7A51E09-CABE-4B47-AFBE-06D1E33A447F}" destId="{F38E4C4D-113D-496C-BAC8-F32597A86018}" srcOrd="0" destOrd="0" presId="urn:microsoft.com/office/officeart/2005/8/layout/bList2"/>
    <dgm:cxn modelId="{FA4B6C6A-6FEC-4644-94A9-B90F1C0D78C7}" type="presParOf" srcId="{CD273C28-25EF-4698-9339-A998784098E2}" destId="{739068E6-97D0-4B78-892F-AA43F8F7BEC7}" srcOrd="0" destOrd="0" presId="urn:microsoft.com/office/officeart/2005/8/layout/bList2"/>
    <dgm:cxn modelId="{A61296EE-9DE0-40E8-97B5-B3645832D868}" type="presParOf" srcId="{739068E6-97D0-4B78-892F-AA43F8F7BEC7}" destId="{4BC36185-9D8E-4E5B-956F-A4D96A0C794F}" srcOrd="0" destOrd="0" presId="urn:microsoft.com/office/officeart/2005/8/layout/bList2"/>
    <dgm:cxn modelId="{540BB0FA-1EC4-4025-A5DB-72F8203B0A95}" type="presParOf" srcId="{739068E6-97D0-4B78-892F-AA43F8F7BEC7}" destId="{F6572288-44C5-489A-82A3-F452EDEF9B36}" srcOrd="1" destOrd="0" presId="urn:microsoft.com/office/officeart/2005/8/layout/bList2"/>
    <dgm:cxn modelId="{6971D3DD-CB38-446D-B110-54F9E8060310}" type="presParOf" srcId="{739068E6-97D0-4B78-892F-AA43F8F7BEC7}" destId="{556F92E3-BE0C-4312-9E6E-4D710AA1DBC1}" srcOrd="2" destOrd="0" presId="urn:microsoft.com/office/officeart/2005/8/layout/bList2"/>
    <dgm:cxn modelId="{547E95CD-AD75-4BB7-A6D8-AFAC92184260}" type="presParOf" srcId="{739068E6-97D0-4B78-892F-AA43F8F7BEC7}" destId="{E2581AB0-A222-42D4-8F25-47A04A61BB48}" srcOrd="3" destOrd="0" presId="urn:microsoft.com/office/officeart/2005/8/layout/bList2"/>
    <dgm:cxn modelId="{1D105492-3F7C-458C-BDD7-DFE2925CBA0E}" type="presParOf" srcId="{CD273C28-25EF-4698-9339-A998784098E2}" destId="{A0B7395E-82AC-4FCF-8C79-97B694626AA8}" srcOrd="1" destOrd="0" presId="urn:microsoft.com/office/officeart/2005/8/layout/bList2"/>
    <dgm:cxn modelId="{F4CEB9E9-E6D1-4F43-B55D-EFADFC6387DB}" type="presParOf" srcId="{CD273C28-25EF-4698-9339-A998784098E2}" destId="{96AAA962-FDA2-484D-8873-D60722F952B1}" srcOrd="2" destOrd="0" presId="urn:microsoft.com/office/officeart/2005/8/layout/bList2"/>
    <dgm:cxn modelId="{20A296BA-8F17-417B-9126-9DE22DCE8982}" type="presParOf" srcId="{96AAA962-FDA2-484D-8873-D60722F952B1}" destId="{4F1CF166-4957-4CE7-82FF-3FD21BEBFF59}" srcOrd="0" destOrd="0" presId="urn:microsoft.com/office/officeart/2005/8/layout/bList2"/>
    <dgm:cxn modelId="{3B4DBA34-F56B-41DA-9250-114B07FAB77A}" type="presParOf" srcId="{96AAA962-FDA2-484D-8873-D60722F952B1}" destId="{B218623D-0D26-453C-9671-42CCCBEB7334}" srcOrd="1" destOrd="0" presId="urn:microsoft.com/office/officeart/2005/8/layout/bList2"/>
    <dgm:cxn modelId="{6AA1CA7B-9914-4ABD-BCE6-F32FE2D4E329}" type="presParOf" srcId="{96AAA962-FDA2-484D-8873-D60722F952B1}" destId="{3355C94F-1F88-4738-801E-330620F7B5A9}" srcOrd="2" destOrd="0" presId="urn:microsoft.com/office/officeart/2005/8/layout/bList2"/>
    <dgm:cxn modelId="{1947C7E3-8448-4F0E-A0EE-5E8139E5CFB0}" type="presParOf" srcId="{96AAA962-FDA2-484D-8873-D60722F952B1}" destId="{89A396B3-D86A-4610-8D18-C3F7DAD3D717}" srcOrd="3" destOrd="0" presId="urn:microsoft.com/office/officeart/2005/8/layout/bList2"/>
    <dgm:cxn modelId="{FB45D3D2-E08B-45A4-BDED-E83CC305FD60}" type="presParOf" srcId="{CD273C28-25EF-4698-9339-A998784098E2}" destId="{F38E4C4D-113D-496C-BAC8-F32597A86018}" srcOrd="3" destOrd="0" presId="urn:microsoft.com/office/officeart/2005/8/layout/bList2"/>
    <dgm:cxn modelId="{9957D7F0-5031-4E25-AF91-832B614D755A}" type="presParOf" srcId="{CD273C28-25EF-4698-9339-A998784098E2}" destId="{77F5D9CD-18BB-4059-BA51-ACB6D0CB675C}" srcOrd="4" destOrd="0" presId="urn:microsoft.com/office/officeart/2005/8/layout/bList2"/>
    <dgm:cxn modelId="{1E4770B5-03A4-4925-9564-1CB95ABF61CB}" type="presParOf" srcId="{77F5D9CD-18BB-4059-BA51-ACB6D0CB675C}" destId="{E466DC3B-98C5-4858-99A6-59A02122CF66}" srcOrd="0" destOrd="0" presId="urn:microsoft.com/office/officeart/2005/8/layout/bList2"/>
    <dgm:cxn modelId="{8F114225-176D-44A4-B166-9E920F1DA967}" type="presParOf" srcId="{77F5D9CD-18BB-4059-BA51-ACB6D0CB675C}" destId="{1F0E1099-810B-4391-859C-AAC9B664A50F}" srcOrd="1" destOrd="0" presId="urn:microsoft.com/office/officeart/2005/8/layout/bList2"/>
    <dgm:cxn modelId="{6F9EC997-BD25-425B-B92A-F4D7436A106F}" type="presParOf" srcId="{77F5D9CD-18BB-4059-BA51-ACB6D0CB675C}" destId="{6B8153AB-1509-4B53-A01D-D736B7305835}" srcOrd="2" destOrd="0" presId="urn:microsoft.com/office/officeart/2005/8/layout/bList2"/>
    <dgm:cxn modelId="{468A704B-4AAB-4056-B359-37896A1EADAD}" type="presParOf" srcId="{77F5D9CD-18BB-4059-BA51-ACB6D0CB675C}" destId="{0DB63D20-E5D7-413E-AE46-8A83C79CFD2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08D13B-6230-4113-97D1-C07C557BE82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2E0A6D-841D-4773-B17C-3B8AE0FE58AE}">
      <dgm:prSet phldr="0"/>
      <dgm:spPr/>
      <dgm:t>
        <a:bodyPr/>
        <a:lstStyle/>
        <a:p>
          <a:pPr algn="l" rtl="0"/>
          <a:r>
            <a:rPr lang="en-US" b="1"/>
            <a:t>Stevens Institute of Technology</a:t>
          </a:r>
          <a:br>
            <a:rPr lang="en-US" b="1"/>
          </a:br>
          <a:r>
            <a:rPr lang="en-US" b="1"/>
            <a:t>   • Graduate Certificate — </a:t>
          </a:r>
          <a:r>
            <a:rPr lang="en-US" i="1"/>
            <a:t>12 credits</a:t>
          </a:r>
          <a:br>
            <a:rPr lang="en-US" i="1"/>
          </a:br>
          <a:r>
            <a:rPr lang="en-US" i="1"/>
            <a:t>   • Online, offered year-round</a:t>
          </a:r>
          <a:endParaRPr lang="en-US">
            <a:latin typeface="Arial" panose="020B0604020202020204"/>
          </a:endParaRPr>
        </a:p>
      </dgm:t>
    </dgm:pt>
    <dgm:pt modelId="{2B57E9F2-EC79-4611-87E9-88B33457EDAB}" type="parTrans" cxnId="{F63506D3-DDFF-491A-B225-20DB11D6245E}">
      <dgm:prSet/>
      <dgm:spPr/>
    </dgm:pt>
    <dgm:pt modelId="{6666DD82-A99D-47AA-B3FD-8B23C528A5D2}" type="sibTrans" cxnId="{F63506D3-DDFF-491A-B225-20DB11D6245E}">
      <dgm:prSet/>
      <dgm:spPr/>
    </dgm:pt>
    <dgm:pt modelId="{FFB03F0F-1C08-4629-B567-5F638BA403A4}">
      <dgm:prSet phldr="0"/>
      <dgm:spPr/>
      <dgm:t>
        <a:bodyPr/>
        <a:lstStyle/>
        <a:p>
          <a:pPr algn="l"/>
          <a:r>
            <a:rPr lang="en-US"/>
            <a:t> </a:t>
          </a:r>
          <a:r>
            <a:rPr lang="en-US" b="1"/>
            <a:t>University of Detroit Mercy</a:t>
          </a:r>
          <a:br>
            <a:rPr lang="en-US" b="1"/>
          </a:br>
          <a:r>
            <a:rPr lang="en-US" b="1"/>
            <a:t>   • Graduate Certificate — </a:t>
          </a:r>
          <a:r>
            <a:rPr lang="en-US" i="1"/>
            <a:t>15 credits</a:t>
          </a:r>
          <a:br>
            <a:rPr lang="en-US" i="1"/>
          </a:br>
          <a:r>
            <a:rPr lang="en-US" i="1"/>
            <a:t>   • Fully online</a:t>
          </a:r>
          <a:endParaRPr lang="en-US"/>
        </a:p>
      </dgm:t>
    </dgm:pt>
    <dgm:pt modelId="{8B44C26D-C6D8-4F79-B72B-3BFE7F1913A7}" type="parTrans" cxnId="{F1052262-E4E4-48E6-BEF3-37F1DEF90F10}">
      <dgm:prSet/>
      <dgm:spPr/>
    </dgm:pt>
    <dgm:pt modelId="{64FB3B57-0C29-4C30-A80B-1270E84C3DD5}" type="sibTrans" cxnId="{F1052262-E4E4-48E6-BEF3-37F1DEF90F10}">
      <dgm:prSet/>
      <dgm:spPr/>
    </dgm:pt>
    <dgm:pt modelId="{62A2833D-CC2A-4F48-9E4C-2EDF24ED217B}">
      <dgm:prSet phldr="0"/>
      <dgm:spPr/>
      <dgm:t>
        <a:bodyPr/>
        <a:lstStyle/>
        <a:p>
          <a:pPr algn="l"/>
          <a:r>
            <a:rPr lang="en-US"/>
            <a:t> </a:t>
          </a:r>
          <a:r>
            <a:rPr lang="en-US" b="1"/>
            <a:t>University of Michigan</a:t>
          </a:r>
          <a:br>
            <a:rPr lang="en-US" b="1"/>
          </a:br>
          <a:r>
            <a:rPr lang="en-US" b="1"/>
            <a:t>   • Master’s in Systems Engineering &amp; Design — </a:t>
          </a:r>
          <a:r>
            <a:rPr lang="en-US" i="1"/>
            <a:t>30 credits</a:t>
          </a:r>
          <a:br>
            <a:rPr lang="en-US" i="1"/>
          </a:br>
          <a:r>
            <a:rPr lang="en-US" i="1"/>
            <a:t>   • Hybrid / Online</a:t>
          </a:r>
          <a:endParaRPr lang="en-US"/>
        </a:p>
      </dgm:t>
    </dgm:pt>
    <dgm:pt modelId="{D68B9C96-25C9-4CBC-AD61-522E09F924DB}" type="parTrans" cxnId="{DF5A0BF6-0A90-4B66-8558-6E5288184CC5}">
      <dgm:prSet/>
      <dgm:spPr/>
    </dgm:pt>
    <dgm:pt modelId="{12A5F3F4-5886-43D7-92DD-B3FD9BFD4A5E}" type="sibTrans" cxnId="{DF5A0BF6-0A90-4B66-8558-6E5288184CC5}">
      <dgm:prSet/>
      <dgm:spPr/>
    </dgm:pt>
    <dgm:pt modelId="{BD97B441-6B51-4C2F-8794-468BD2945E57}">
      <dgm:prSet phldr="0"/>
      <dgm:spPr/>
      <dgm:t>
        <a:bodyPr/>
        <a:lstStyle/>
        <a:p>
          <a:pPr algn="l"/>
          <a:r>
            <a:rPr lang="en-US"/>
            <a:t> </a:t>
          </a:r>
          <a:r>
            <a:rPr lang="en-US" b="1"/>
            <a:t>Georgia Tech</a:t>
          </a:r>
          <a:br>
            <a:rPr lang="en-US" b="1"/>
          </a:br>
          <a:r>
            <a:rPr lang="en-US" b="1"/>
            <a:t>   • Professional Master’s in Applied SE — </a:t>
          </a:r>
          <a:r>
            <a:rPr lang="en-US" i="1"/>
            <a:t>33 credits</a:t>
          </a:r>
          <a:br>
            <a:rPr lang="en-US" i="1"/>
          </a:br>
          <a:r>
            <a:rPr lang="en-US" i="1"/>
            <a:t>   • Hybrid, cohort-based</a:t>
          </a:r>
          <a:endParaRPr lang="en-US"/>
        </a:p>
      </dgm:t>
    </dgm:pt>
    <dgm:pt modelId="{3E5953D6-1773-4DE1-B327-D336B5A12E7D}" type="parTrans" cxnId="{A5D00087-A162-4017-B60F-7242479C67AD}">
      <dgm:prSet/>
      <dgm:spPr/>
    </dgm:pt>
    <dgm:pt modelId="{E7447630-41FA-4A10-9A8D-327DADBF4AC7}" type="sibTrans" cxnId="{A5D00087-A162-4017-B60F-7242479C67AD}">
      <dgm:prSet/>
      <dgm:spPr/>
    </dgm:pt>
    <dgm:pt modelId="{2EAD9D93-520D-4062-B786-BBE573A5C529}">
      <dgm:prSet phldr="0"/>
      <dgm:spPr/>
      <dgm:t>
        <a:bodyPr/>
        <a:lstStyle/>
        <a:p>
          <a:pPr algn="l"/>
          <a:r>
            <a:rPr lang="en-US" b="1"/>
            <a:t>Johns Hopkins University</a:t>
          </a:r>
          <a:br>
            <a:rPr lang="en-US" b="1"/>
          </a:br>
          <a:r>
            <a:rPr lang="en-US" b="1"/>
            <a:t>   • Part-time Certificate Program</a:t>
          </a:r>
          <a:br>
            <a:rPr lang="en-US" b="1"/>
          </a:br>
          <a:r>
            <a:rPr lang="en-US" b="1"/>
            <a:t>   • Online, flexible format</a:t>
          </a:r>
          <a:endParaRPr lang="en-US"/>
        </a:p>
      </dgm:t>
    </dgm:pt>
    <dgm:pt modelId="{FA4D8793-6FA0-4BCF-A1D8-BE73CF0615EB}" type="parTrans" cxnId="{C2EF34D1-C9A2-4469-B7B3-8C69E5A56583}">
      <dgm:prSet/>
      <dgm:spPr/>
    </dgm:pt>
    <dgm:pt modelId="{DEE94D47-0DFB-464F-8E94-29D2F0501BEC}" type="sibTrans" cxnId="{C2EF34D1-C9A2-4469-B7B3-8C69E5A56583}">
      <dgm:prSet/>
      <dgm:spPr/>
    </dgm:pt>
    <dgm:pt modelId="{A87A21A3-30C7-4FEF-B081-088B03003D03}" type="pres">
      <dgm:prSet presAssocID="{9908D13B-6230-4113-97D1-C07C557BE82C}" presName="linear" presStyleCnt="0">
        <dgm:presLayoutVars>
          <dgm:animLvl val="lvl"/>
          <dgm:resizeHandles val="exact"/>
        </dgm:presLayoutVars>
      </dgm:prSet>
      <dgm:spPr/>
    </dgm:pt>
    <dgm:pt modelId="{34C27CBC-42B8-42FC-AFC0-A9385E963994}" type="pres">
      <dgm:prSet presAssocID="{532E0A6D-841D-4773-B17C-3B8AE0FE58A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7E59723-0CAC-4135-B1A6-8EB381355186}" type="pres">
      <dgm:prSet presAssocID="{6666DD82-A99D-47AA-B3FD-8B23C528A5D2}" presName="spacer" presStyleCnt="0"/>
      <dgm:spPr/>
    </dgm:pt>
    <dgm:pt modelId="{4EEA79A8-9FCB-4FBC-A85C-1CFC7A940CCD}" type="pres">
      <dgm:prSet presAssocID="{FFB03F0F-1C08-4629-B567-5F638BA403A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EA7FF14-801C-4893-A379-8732A9C875A4}" type="pres">
      <dgm:prSet presAssocID="{64FB3B57-0C29-4C30-A80B-1270E84C3DD5}" presName="spacer" presStyleCnt="0"/>
      <dgm:spPr/>
    </dgm:pt>
    <dgm:pt modelId="{75C837C0-FBF4-45F2-9F9B-2B243A7EEDD1}" type="pres">
      <dgm:prSet presAssocID="{62A2833D-CC2A-4F48-9E4C-2EDF24ED217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8E18AAD-2382-4214-BE6D-AB87CD004CC4}" type="pres">
      <dgm:prSet presAssocID="{12A5F3F4-5886-43D7-92DD-B3FD9BFD4A5E}" presName="spacer" presStyleCnt="0"/>
      <dgm:spPr/>
    </dgm:pt>
    <dgm:pt modelId="{F9C9B6AA-B69F-4D0B-9009-2B59AD87439E}" type="pres">
      <dgm:prSet presAssocID="{BD97B441-6B51-4C2F-8794-468BD2945E5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293AEE9-CFF8-4F84-A335-CD4C8166C9B3}" type="pres">
      <dgm:prSet presAssocID="{E7447630-41FA-4A10-9A8D-327DADBF4AC7}" presName="spacer" presStyleCnt="0"/>
      <dgm:spPr/>
    </dgm:pt>
    <dgm:pt modelId="{2B05303B-6675-46FF-A9EE-040A4570F6B9}" type="pres">
      <dgm:prSet presAssocID="{2EAD9D93-520D-4062-B786-BBE573A5C52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02CF51B-17E8-492F-BC90-525F49DE550D}" type="presOf" srcId="{2EAD9D93-520D-4062-B786-BBE573A5C529}" destId="{2B05303B-6675-46FF-A9EE-040A4570F6B9}" srcOrd="0" destOrd="0" presId="urn:microsoft.com/office/officeart/2005/8/layout/vList2"/>
    <dgm:cxn modelId="{F1052262-E4E4-48E6-BEF3-37F1DEF90F10}" srcId="{9908D13B-6230-4113-97D1-C07C557BE82C}" destId="{FFB03F0F-1C08-4629-B567-5F638BA403A4}" srcOrd="1" destOrd="0" parTransId="{8B44C26D-C6D8-4F79-B72B-3BFE7F1913A7}" sibTransId="{64FB3B57-0C29-4C30-A80B-1270E84C3DD5}"/>
    <dgm:cxn modelId="{27648F7B-644C-4C6B-8337-6C0B329D2709}" type="presOf" srcId="{532E0A6D-841D-4773-B17C-3B8AE0FE58AE}" destId="{34C27CBC-42B8-42FC-AFC0-A9385E963994}" srcOrd="0" destOrd="0" presId="urn:microsoft.com/office/officeart/2005/8/layout/vList2"/>
    <dgm:cxn modelId="{A5D00087-A162-4017-B60F-7242479C67AD}" srcId="{9908D13B-6230-4113-97D1-C07C557BE82C}" destId="{BD97B441-6B51-4C2F-8794-468BD2945E57}" srcOrd="3" destOrd="0" parTransId="{3E5953D6-1773-4DE1-B327-D336B5A12E7D}" sibTransId="{E7447630-41FA-4A10-9A8D-327DADBF4AC7}"/>
    <dgm:cxn modelId="{F90566AF-B8A2-48FE-B54E-A5CF2E31402B}" type="presOf" srcId="{BD97B441-6B51-4C2F-8794-468BD2945E57}" destId="{F9C9B6AA-B69F-4D0B-9009-2B59AD87439E}" srcOrd="0" destOrd="0" presId="urn:microsoft.com/office/officeart/2005/8/layout/vList2"/>
    <dgm:cxn modelId="{251980B0-4ADA-4384-BF29-3FEDA3539EFA}" type="presOf" srcId="{9908D13B-6230-4113-97D1-C07C557BE82C}" destId="{A87A21A3-30C7-4FEF-B081-088B03003D03}" srcOrd="0" destOrd="0" presId="urn:microsoft.com/office/officeart/2005/8/layout/vList2"/>
    <dgm:cxn modelId="{C2EF34D1-C9A2-4469-B7B3-8C69E5A56583}" srcId="{9908D13B-6230-4113-97D1-C07C557BE82C}" destId="{2EAD9D93-520D-4062-B786-BBE573A5C529}" srcOrd="4" destOrd="0" parTransId="{FA4D8793-6FA0-4BCF-A1D8-BE73CF0615EB}" sibTransId="{DEE94D47-0DFB-464F-8E94-29D2F0501BEC}"/>
    <dgm:cxn modelId="{F63506D3-DDFF-491A-B225-20DB11D6245E}" srcId="{9908D13B-6230-4113-97D1-C07C557BE82C}" destId="{532E0A6D-841D-4773-B17C-3B8AE0FE58AE}" srcOrd="0" destOrd="0" parTransId="{2B57E9F2-EC79-4611-87E9-88B33457EDAB}" sibTransId="{6666DD82-A99D-47AA-B3FD-8B23C528A5D2}"/>
    <dgm:cxn modelId="{6B07D4F4-E93A-498F-8586-5180DD96435A}" type="presOf" srcId="{62A2833D-CC2A-4F48-9E4C-2EDF24ED217B}" destId="{75C837C0-FBF4-45F2-9F9B-2B243A7EEDD1}" srcOrd="0" destOrd="0" presId="urn:microsoft.com/office/officeart/2005/8/layout/vList2"/>
    <dgm:cxn modelId="{DF5A0BF6-0A90-4B66-8558-6E5288184CC5}" srcId="{9908D13B-6230-4113-97D1-C07C557BE82C}" destId="{62A2833D-CC2A-4F48-9E4C-2EDF24ED217B}" srcOrd="2" destOrd="0" parTransId="{D68B9C96-25C9-4CBC-AD61-522E09F924DB}" sibTransId="{12A5F3F4-5886-43D7-92DD-B3FD9BFD4A5E}"/>
    <dgm:cxn modelId="{36409CFC-6512-4F43-A02E-DDACDA7D6B9C}" type="presOf" srcId="{FFB03F0F-1C08-4629-B567-5F638BA403A4}" destId="{4EEA79A8-9FCB-4FBC-A85C-1CFC7A940CCD}" srcOrd="0" destOrd="0" presId="urn:microsoft.com/office/officeart/2005/8/layout/vList2"/>
    <dgm:cxn modelId="{4648C6D7-1680-4FDC-BC6F-0FF0D52D891B}" type="presParOf" srcId="{A87A21A3-30C7-4FEF-B081-088B03003D03}" destId="{34C27CBC-42B8-42FC-AFC0-A9385E963994}" srcOrd="0" destOrd="0" presId="urn:microsoft.com/office/officeart/2005/8/layout/vList2"/>
    <dgm:cxn modelId="{8799A375-0458-4202-A0E1-7E4EBC5353C6}" type="presParOf" srcId="{A87A21A3-30C7-4FEF-B081-088B03003D03}" destId="{37E59723-0CAC-4135-B1A6-8EB381355186}" srcOrd="1" destOrd="0" presId="urn:microsoft.com/office/officeart/2005/8/layout/vList2"/>
    <dgm:cxn modelId="{A9B3EDAE-9FEC-4B3B-8089-AC8E92B10B10}" type="presParOf" srcId="{A87A21A3-30C7-4FEF-B081-088B03003D03}" destId="{4EEA79A8-9FCB-4FBC-A85C-1CFC7A940CCD}" srcOrd="2" destOrd="0" presId="urn:microsoft.com/office/officeart/2005/8/layout/vList2"/>
    <dgm:cxn modelId="{BECBB105-3976-4387-8495-6C434E53FB5C}" type="presParOf" srcId="{A87A21A3-30C7-4FEF-B081-088B03003D03}" destId="{1EA7FF14-801C-4893-A379-8732A9C875A4}" srcOrd="3" destOrd="0" presId="urn:microsoft.com/office/officeart/2005/8/layout/vList2"/>
    <dgm:cxn modelId="{477E829E-4ADD-49B8-AC0D-7BF46D8B79CD}" type="presParOf" srcId="{A87A21A3-30C7-4FEF-B081-088B03003D03}" destId="{75C837C0-FBF4-45F2-9F9B-2B243A7EEDD1}" srcOrd="4" destOrd="0" presId="urn:microsoft.com/office/officeart/2005/8/layout/vList2"/>
    <dgm:cxn modelId="{4B14661B-723D-482D-A327-FC0CCA3D9F0A}" type="presParOf" srcId="{A87A21A3-30C7-4FEF-B081-088B03003D03}" destId="{38E18AAD-2382-4214-BE6D-AB87CD004CC4}" srcOrd="5" destOrd="0" presId="urn:microsoft.com/office/officeart/2005/8/layout/vList2"/>
    <dgm:cxn modelId="{ABF83300-DA0E-4A1B-A789-A8EE382C1853}" type="presParOf" srcId="{A87A21A3-30C7-4FEF-B081-088B03003D03}" destId="{F9C9B6AA-B69F-4D0B-9009-2B59AD87439E}" srcOrd="6" destOrd="0" presId="urn:microsoft.com/office/officeart/2005/8/layout/vList2"/>
    <dgm:cxn modelId="{4F08EF9E-0BCB-4E64-9649-083AF90B4C95}" type="presParOf" srcId="{A87A21A3-30C7-4FEF-B081-088B03003D03}" destId="{0293AEE9-CFF8-4F84-A335-CD4C8166C9B3}" srcOrd="7" destOrd="0" presId="urn:microsoft.com/office/officeart/2005/8/layout/vList2"/>
    <dgm:cxn modelId="{9EA60270-9F05-4DF4-BEB0-4AA0EC16A5B7}" type="presParOf" srcId="{A87A21A3-30C7-4FEF-B081-088B03003D03}" destId="{2B05303B-6675-46FF-A9EE-040A4570F6B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C36185-9D8E-4E5B-956F-A4D96A0C794F}">
      <dsp:nvSpPr>
        <dsp:cNvPr id="0" name=""/>
        <dsp:cNvSpPr/>
      </dsp:nvSpPr>
      <dsp:spPr>
        <a:xfrm>
          <a:off x="2308547" y="957"/>
          <a:ext cx="1008482" cy="75281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Program Manager </a:t>
          </a:r>
        </a:p>
      </dsp:txBody>
      <dsp:txXfrm>
        <a:off x="2326186" y="18596"/>
        <a:ext cx="973204" cy="735171"/>
      </dsp:txXfrm>
    </dsp:sp>
    <dsp:sp modelId="{556F92E3-BE0C-4312-9E6E-4D710AA1DBC1}">
      <dsp:nvSpPr>
        <dsp:cNvPr id="0" name=""/>
        <dsp:cNvSpPr/>
      </dsp:nvSpPr>
      <dsp:spPr>
        <a:xfrm>
          <a:off x="2308547" y="753767"/>
          <a:ext cx="1008482" cy="3237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0" rIns="1651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PMP</a:t>
          </a:r>
        </a:p>
      </dsp:txBody>
      <dsp:txXfrm>
        <a:off x="2308547" y="753767"/>
        <a:ext cx="710198" cy="323708"/>
      </dsp:txXfrm>
    </dsp:sp>
    <dsp:sp modelId="{E2581AB0-A222-42D4-8F25-47A04A61BB48}">
      <dsp:nvSpPr>
        <dsp:cNvPr id="0" name=""/>
        <dsp:cNvSpPr/>
      </dsp:nvSpPr>
      <dsp:spPr>
        <a:xfrm>
          <a:off x="3047274" y="805186"/>
          <a:ext cx="352968" cy="35296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17000" b="-17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CF166-4957-4CE7-82FF-3FD21BEBFF59}">
      <dsp:nvSpPr>
        <dsp:cNvPr id="0" name=""/>
        <dsp:cNvSpPr/>
      </dsp:nvSpPr>
      <dsp:spPr>
        <a:xfrm>
          <a:off x="3487688" y="957"/>
          <a:ext cx="1008482" cy="75281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Lead Systems Engineer</a:t>
          </a:r>
        </a:p>
      </dsp:txBody>
      <dsp:txXfrm>
        <a:off x="3505327" y="18596"/>
        <a:ext cx="973204" cy="735171"/>
      </dsp:txXfrm>
    </dsp:sp>
    <dsp:sp modelId="{3355C94F-1F88-4738-801E-330620F7B5A9}">
      <dsp:nvSpPr>
        <dsp:cNvPr id="0" name=""/>
        <dsp:cNvSpPr/>
      </dsp:nvSpPr>
      <dsp:spPr>
        <a:xfrm>
          <a:off x="3487688" y="753767"/>
          <a:ext cx="1008482" cy="3237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0" rIns="1651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CSEP</a:t>
          </a:r>
        </a:p>
      </dsp:txBody>
      <dsp:txXfrm>
        <a:off x="3487688" y="753767"/>
        <a:ext cx="710198" cy="323708"/>
      </dsp:txXfrm>
    </dsp:sp>
    <dsp:sp modelId="{89A396B3-D86A-4610-8D18-C3F7DAD3D717}">
      <dsp:nvSpPr>
        <dsp:cNvPr id="0" name=""/>
        <dsp:cNvSpPr/>
      </dsp:nvSpPr>
      <dsp:spPr>
        <a:xfrm>
          <a:off x="4226416" y="805186"/>
          <a:ext cx="352968" cy="35296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8000" b="-18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6DC3B-98C5-4858-99A6-59A02122CF66}">
      <dsp:nvSpPr>
        <dsp:cNvPr id="0" name=""/>
        <dsp:cNvSpPr/>
      </dsp:nvSpPr>
      <dsp:spPr>
        <a:xfrm>
          <a:off x="4666830" y="957"/>
          <a:ext cx="1008482" cy="75281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Systems Modeling SME</a:t>
          </a:r>
        </a:p>
      </dsp:txBody>
      <dsp:txXfrm>
        <a:off x="4684469" y="18596"/>
        <a:ext cx="973204" cy="735171"/>
      </dsp:txXfrm>
    </dsp:sp>
    <dsp:sp modelId="{6B8153AB-1509-4B53-A01D-D736B7305835}">
      <dsp:nvSpPr>
        <dsp:cNvPr id="0" name=""/>
        <dsp:cNvSpPr/>
      </dsp:nvSpPr>
      <dsp:spPr>
        <a:xfrm>
          <a:off x="4666830" y="753767"/>
          <a:ext cx="1008482" cy="3237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0" rIns="1651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OCSMP</a:t>
          </a:r>
        </a:p>
      </dsp:txBody>
      <dsp:txXfrm>
        <a:off x="4666830" y="753767"/>
        <a:ext cx="710198" cy="323708"/>
      </dsp:txXfrm>
    </dsp:sp>
    <dsp:sp modelId="{0DB63D20-E5D7-413E-AE46-8A83C79CFD26}">
      <dsp:nvSpPr>
        <dsp:cNvPr id="0" name=""/>
        <dsp:cNvSpPr/>
      </dsp:nvSpPr>
      <dsp:spPr>
        <a:xfrm>
          <a:off x="5405558" y="805186"/>
          <a:ext cx="352968" cy="35296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27CBC-42B8-42FC-AFC0-A9385E963994}">
      <dsp:nvSpPr>
        <dsp:cNvPr id="0" name=""/>
        <dsp:cNvSpPr/>
      </dsp:nvSpPr>
      <dsp:spPr>
        <a:xfrm>
          <a:off x="0" y="223520"/>
          <a:ext cx="4514127" cy="5791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Stevens Institute of Technology</a:t>
          </a:r>
          <a:br>
            <a:rPr lang="en-US" sz="1100" b="1" kern="1200"/>
          </a:br>
          <a:r>
            <a:rPr lang="en-US" sz="1100" b="1" kern="1200"/>
            <a:t>   • Graduate Certificate — </a:t>
          </a:r>
          <a:r>
            <a:rPr lang="en-US" sz="1100" i="1" kern="1200"/>
            <a:t>12 credits</a:t>
          </a:r>
          <a:br>
            <a:rPr lang="en-US" sz="1100" i="1" kern="1200"/>
          </a:br>
          <a:r>
            <a:rPr lang="en-US" sz="1100" i="1" kern="1200"/>
            <a:t>   • Online, offered year-round</a:t>
          </a:r>
          <a:endParaRPr lang="en-US" sz="1100" kern="1200">
            <a:latin typeface="Arial" panose="020B0604020202020204"/>
          </a:endParaRPr>
        </a:p>
      </dsp:txBody>
      <dsp:txXfrm>
        <a:off x="28272" y="251792"/>
        <a:ext cx="4457583" cy="522606"/>
      </dsp:txXfrm>
    </dsp:sp>
    <dsp:sp modelId="{4EEA79A8-9FCB-4FBC-A85C-1CFC7A940CCD}">
      <dsp:nvSpPr>
        <dsp:cNvPr id="0" name=""/>
        <dsp:cNvSpPr/>
      </dsp:nvSpPr>
      <dsp:spPr>
        <a:xfrm>
          <a:off x="0" y="834350"/>
          <a:ext cx="4514127" cy="5791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 </a:t>
          </a:r>
          <a:r>
            <a:rPr lang="en-US" sz="1100" b="1" kern="1200"/>
            <a:t>University of Detroit Mercy</a:t>
          </a:r>
          <a:br>
            <a:rPr lang="en-US" sz="1100" b="1" kern="1200"/>
          </a:br>
          <a:r>
            <a:rPr lang="en-US" sz="1100" b="1" kern="1200"/>
            <a:t>   • Graduate Certificate — </a:t>
          </a:r>
          <a:r>
            <a:rPr lang="en-US" sz="1100" i="1" kern="1200"/>
            <a:t>15 credits</a:t>
          </a:r>
          <a:br>
            <a:rPr lang="en-US" sz="1100" i="1" kern="1200"/>
          </a:br>
          <a:r>
            <a:rPr lang="en-US" sz="1100" i="1" kern="1200"/>
            <a:t>   • Fully online</a:t>
          </a:r>
          <a:endParaRPr lang="en-US" sz="1100" kern="1200"/>
        </a:p>
      </dsp:txBody>
      <dsp:txXfrm>
        <a:off x="28272" y="862622"/>
        <a:ext cx="4457583" cy="522606"/>
      </dsp:txXfrm>
    </dsp:sp>
    <dsp:sp modelId="{75C837C0-FBF4-45F2-9F9B-2B243A7EEDD1}">
      <dsp:nvSpPr>
        <dsp:cNvPr id="0" name=""/>
        <dsp:cNvSpPr/>
      </dsp:nvSpPr>
      <dsp:spPr>
        <a:xfrm>
          <a:off x="0" y="1445181"/>
          <a:ext cx="4514127" cy="5791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 </a:t>
          </a:r>
          <a:r>
            <a:rPr lang="en-US" sz="1100" b="1" kern="1200"/>
            <a:t>University of Michigan</a:t>
          </a:r>
          <a:br>
            <a:rPr lang="en-US" sz="1100" b="1" kern="1200"/>
          </a:br>
          <a:r>
            <a:rPr lang="en-US" sz="1100" b="1" kern="1200"/>
            <a:t>   • Master’s in Systems Engineering &amp; Design — </a:t>
          </a:r>
          <a:r>
            <a:rPr lang="en-US" sz="1100" i="1" kern="1200"/>
            <a:t>30 credits</a:t>
          </a:r>
          <a:br>
            <a:rPr lang="en-US" sz="1100" i="1" kern="1200"/>
          </a:br>
          <a:r>
            <a:rPr lang="en-US" sz="1100" i="1" kern="1200"/>
            <a:t>   • Hybrid / Online</a:t>
          </a:r>
          <a:endParaRPr lang="en-US" sz="1100" kern="1200"/>
        </a:p>
      </dsp:txBody>
      <dsp:txXfrm>
        <a:off x="28272" y="1473453"/>
        <a:ext cx="4457583" cy="522606"/>
      </dsp:txXfrm>
    </dsp:sp>
    <dsp:sp modelId="{F9C9B6AA-B69F-4D0B-9009-2B59AD87439E}">
      <dsp:nvSpPr>
        <dsp:cNvPr id="0" name=""/>
        <dsp:cNvSpPr/>
      </dsp:nvSpPr>
      <dsp:spPr>
        <a:xfrm>
          <a:off x="0" y="2056011"/>
          <a:ext cx="4514127" cy="5791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 </a:t>
          </a:r>
          <a:r>
            <a:rPr lang="en-US" sz="1100" b="1" kern="1200"/>
            <a:t>Georgia Tech</a:t>
          </a:r>
          <a:br>
            <a:rPr lang="en-US" sz="1100" b="1" kern="1200"/>
          </a:br>
          <a:r>
            <a:rPr lang="en-US" sz="1100" b="1" kern="1200"/>
            <a:t>   • Professional Master’s in Applied SE — </a:t>
          </a:r>
          <a:r>
            <a:rPr lang="en-US" sz="1100" i="1" kern="1200"/>
            <a:t>33 credits</a:t>
          </a:r>
          <a:br>
            <a:rPr lang="en-US" sz="1100" i="1" kern="1200"/>
          </a:br>
          <a:r>
            <a:rPr lang="en-US" sz="1100" i="1" kern="1200"/>
            <a:t>   • Hybrid, cohort-based</a:t>
          </a:r>
          <a:endParaRPr lang="en-US" sz="1100" kern="1200"/>
        </a:p>
      </dsp:txBody>
      <dsp:txXfrm>
        <a:off x="28272" y="2084283"/>
        <a:ext cx="4457583" cy="522606"/>
      </dsp:txXfrm>
    </dsp:sp>
    <dsp:sp modelId="{2B05303B-6675-46FF-A9EE-040A4570F6B9}">
      <dsp:nvSpPr>
        <dsp:cNvPr id="0" name=""/>
        <dsp:cNvSpPr/>
      </dsp:nvSpPr>
      <dsp:spPr>
        <a:xfrm>
          <a:off x="0" y="2666840"/>
          <a:ext cx="4514127" cy="5791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Johns Hopkins University</a:t>
          </a:r>
          <a:br>
            <a:rPr lang="en-US" sz="1100" b="1" kern="1200"/>
          </a:br>
          <a:r>
            <a:rPr lang="en-US" sz="1100" b="1" kern="1200"/>
            <a:t>   • Part-time Certificate Program</a:t>
          </a:r>
          <a:br>
            <a:rPr lang="en-US" sz="1100" b="1" kern="1200"/>
          </a:br>
          <a:r>
            <a:rPr lang="en-US" sz="1100" b="1" kern="1200"/>
            <a:t>   • Online, flexible format</a:t>
          </a:r>
          <a:endParaRPr lang="en-US" sz="1100" kern="1200"/>
        </a:p>
      </dsp:txBody>
      <dsp:txXfrm>
        <a:off x="28272" y="2695112"/>
        <a:ext cx="4457583" cy="522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70475" cy="479403"/>
          </a:xfrm>
          <a:prstGeom prst="rect">
            <a:avLst/>
          </a:prstGeom>
        </p:spPr>
        <p:txBody>
          <a:bodyPr vert="horz" lIns="94652" tIns="47325" rIns="94652" bIns="473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066" y="0"/>
            <a:ext cx="3170475" cy="479403"/>
          </a:xfrm>
          <a:prstGeom prst="rect">
            <a:avLst/>
          </a:prstGeom>
        </p:spPr>
        <p:txBody>
          <a:bodyPr vert="horz" lIns="94652" tIns="47325" rIns="94652" bIns="47325" rtlCol="0"/>
          <a:lstStyle>
            <a:lvl1pPr algn="r">
              <a:defRPr sz="1200"/>
            </a:lvl1pPr>
          </a:lstStyle>
          <a:p>
            <a:fld id="{148E5A2D-7A34-412F-8E9B-EF8BA45F9F34}" type="datetime1">
              <a:rPr lang="en-US" smtClean="0"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20156"/>
            <a:ext cx="3170475" cy="479403"/>
          </a:xfrm>
          <a:prstGeom prst="rect">
            <a:avLst/>
          </a:prstGeom>
        </p:spPr>
        <p:txBody>
          <a:bodyPr vert="horz" lIns="94652" tIns="47325" rIns="94652" bIns="47325" rtlCol="0" anchor="b"/>
          <a:lstStyle>
            <a:lvl1pPr algn="l">
              <a:defRPr sz="1200"/>
            </a:lvl1pPr>
          </a:lstStyle>
          <a:p>
            <a:r>
              <a:rPr lang="en-US"/>
              <a:t>INCOSE.org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066" y="9120156"/>
            <a:ext cx="3170475" cy="479403"/>
          </a:xfrm>
          <a:prstGeom prst="rect">
            <a:avLst/>
          </a:prstGeom>
        </p:spPr>
        <p:txBody>
          <a:bodyPr vert="horz" lIns="94652" tIns="47325" rIns="94652" bIns="47325" rtlCol="0" anchor="b"/>
          <a:lstStyle>
            <a:lvl1pPr algn="r">
              <a:defRPr sz="1200"/>
            </a:lvl1pPr>
          </a:lstStyle>
          <a:p>
            <a:fld id="{5C665FA2-C151-4662-A2E4-7CE245007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4549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20" cy="480060"/>
          </a:xfrm>
          <a:prstGeom prst="rect">
            <a:avLst/>
          </a:prstGeom>
        </p:spPr>
        <p:txBody>
          <a:bodyPr vert="horz" lIns="96223" tIns="48112" rIns="96223" bIns="481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20" cy="480060"/>
          </a:xfrm>
          <a:prstGeom prst="rect">
            <a:avLst/>
          </a:prstGeom>
        </p:spPr>
        <p:txBody>
          <a:bodyPr vert="horz" lIns="96223" tIns="48112" rIns="96223" bIns="48112" rtlCol="0"/>
          <a:lstStyle>
            <a:lvl1pPr algn="r">
              <a:defRPr sz="1200"/>
            </a:lvl1pPr>
          </a:lstStyle>
          <a:p>
            <a:fld id="{5F334CC7-3019-4315-A940-28CE5A6B4904}" type="datetime1">
              <a:rPr lang="en-US" smtClean="0"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223" tIns="48112" rIns="96223" bIns="481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2"/>
            <a:ext cx="5852160" cy="4320540"/>
          </a:xfrm>
          <a:prstGeom prst="rect">
            <a:avLst/>
          </a:prstGeom>
        </p:spPr>
        <p:txBody>
          <a:bodyPr vert="horz" lIns="96223" tIns="48112" rIns="96223" bIns="481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0" cy="480060"/>
          </a:xfrm>
          <a:prstGeom prst="rect">
            <a:avLst/>
          </a:prstGeom>
        </p:spPr>
        <p:txBody>
          <a:bodyPr vert="horz" lIns="96223" tIns="48112" rIns="96223" bIns="48112" rtlCol="0" anchor="b"/>
          <a:lstStyle>
            <a:lvl1pPr algn="l">
              <a:defRPr sz="1200"/>
            </a:lvl1pPr>
          </a:lstStyle>
          <a:p>
            <a:r>
              <a:rPr lang="en-US"/>
              <a:t>INCOSE.org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6223" tIns="48112" rIns="96223" bIns="48112" rtlCol="0" anchor="b"/>
          <a:lstStyle>
            <a:lvl1pPr algn="r">
              <a:defRPr sz="1200"/>
            </a:lvl1pPr>
          </a:lstStyle>
          <a:p>
            <a:fld id="{F55EC67E-402D-4FA6-937E-816E25842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4110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Slalom</a:t>
            </a:r>
          </a:p>
        </p:txBody>
      </p:sp>
    </p:spTree>
    <p:extLst>
      <p:ext uri="{BB962C8B-B14F-4D97-AF65-F5344CB8AC3E}">
        <p14:creationId xmlns:p14="http://schemas.microsoft.com/office/powerpoint/2010/main" val="960959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98C55-0BE5-7E72-D27A-9E3FA5B4C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D11042-8270-D192-D899-DFB5DABCB0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5F72BA-3A26-78E4-4F32-D30CF6043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744501-0C03-2C2E-D960-A4A36A2538E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1094996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Begin with personal perspective as someone who started in traditional document-based SE.</a:t>
            </a:r>
          </a:p>
          <a:p>
            <a:r>
              <a:rPr lang="en-US"/>
              <a:t>Briefly explain how the V-model provided clear frameworks for ensuring engineering rigor.</a:t>
            </a:r>
          </a:p>
          <a:p>
            <a:r>
              <a:rPr lang="en-US"/>
              <a:t>Emphasize how these values became diluted in the transition to MBSE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2577114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Emphasize this isn't a criticism of MBSE itself, but how it's sometimes implemented.</a:t>
            </a:r>
          </a:p>
          <a:p>
            <a:r>
              <a:rPr lang="en-US"/>
              <a:t>Use the pendulum analogy to show that overcorrections are natural in technology evolution.</a:t>
            </a:r>
          </a:p>
          <a:p>
            <a:r>
              <a:rPr lang="en-US"/>
              <a:t>Discuss an example of how model perfection sometimes takes precedence over addressing fundamental engineering questions.</a:t>
            </a:r>
          </a:p>
          <a:p>
            <a:r>
              <a:rPr lang="en-US"/>
              <a:t>The goal is to help the audience recognize this pattern in their own organizations.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2331242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367DB-0A6C-443D-590B-74914EF1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BC6A4E-BDE2-C7BC-4C39-167E8A116A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D4ED7-715D-6BE8-CF7B-F2886B693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Share personal anecdote about customers requesting modeling to mask verification deficiencies would fit well.</a:t>
            </a:r>
          </a:p>
          <a:p>
            <a:r>
              <a:rPr lang="en-US"/>
              <a:t>Emphasize that this isn't about criticizing junior engineers but about how our tools are introducing systemic failures in knowledge transfer.</a:t>
            </a:r>
          </a:p>
          <a:p>
            <a:r>
              <a:rPr lang="en-US"/>
              <a:t>Clarify we need to ensure fundamental engineering principles are maintained alongside modeling skills. </a:t>
            </a:r>
          </a:p>
          <a:p>
            <a:r>
              <a:rPr lang="en-US"/>
              <a:t>Verification gaps can be concealed by sophisticated models, this ultimately undermines the engineering integrity we're trying to preserve.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94E5C-B9C4-80FB-05FA-325FB7FA00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2594541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D7EE8-197C-B4AF-AF95-DCF41BAB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687D69-F5B8-0452-EE13-EAB31D8C85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172CEA-EA7A-69EB-C463-E33C5AAFC8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is a fundamental tension at the heart of modern MBSE practice. </a:t>
            </a:r>
          </a:p>
          <a:p>
            <a:r>
              <a:rPr lang="en-US"/>
              <a:t>This is not about choosing between approaches but about integrating them effectively. </a:t>
            </a:r>
          </a:p>
          <a:p>
            <a:r>
              <a:rPr lang="en-US"/>
              <a:t>The point isn't that modeling is wrong, but that we need to ensure it serves its true purpose. </a:t>
            </a:r>
          </a:p>
          <a:p>
            <a:r>
              <a:rPr lang="en-US"/>
              <a:t>Question directly to the audience</a:t>
            </a:r>
          </a:p>
          <a:p>
            <a:r>
              <a:rPr lang="en-US"/>
              <a:t> - Can you confidently say your models effectively demonstrate to stakeholders that they are building the right thing and building it correctly?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A0A28-0027-01EA-974D-A4B4DE62785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4032642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803244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3574298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0EA54-44A6-EB54-D5EC-52C436B79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4EC738-DEDD-8D1E-683D-528B03B8C5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BAC3C1-E00A-D9C0-BB7D-FD220D2F59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EA5A66-337C-F4E8-F5A6-0F52FD3B86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3658791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52719-27B4-8F6A-6502-F4C07E2ED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86BA7-14A8-7204-5439-84A0F24A79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00E552-2AB5-1C8F-4935-E84B6A38B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0793"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0B8D95-9DD7-6199-8387-35E49D24772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Slalom</a:t>
            </a:r>
          </a:p>
        </p:txBody>
      </p:sp>
    </p:spTree>
    <p:extLst>
      <p:ext uri="{BB962C8B-B14F-4D97-AF65-F5344CB8AC3E}">
        <p14:creationId xmlns:p14="http://schemas.microsoft.com/office/powerpoint/2010/main" val="2444543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 modeling skills have expanded across the industry, we’ve seen an unintended gap emerge.</a:t>
            </a:r>
            <a:br>
              <a:rPr lang="en-US"/>
            </a:br>
            <a:r>
              <a:rPr lang="en-US"/>
              <a:t> Many practitioners have strong </a:t>
            </a:r>
            <a:r>
              <a:rPr lang="en-US" err="1"/>
              <a:t>SysML</a:t>
            </a:r>
            <a:r>
              <a:rPr lang="en-US"/>
              <a:t> proficiency — but lack foundational systems engineering judgment.</a:t>
            </a:r>
            <a:br>
              <a:rPr lang="en-US"/>
            </a:br>
            <a:r>
              <a:rPr lang="en-US"/>
              <a:t> This disconnect pulls focus away from the V-model’s core questions: Are we building the right thing? Are we building it correctly?</a:t>
            </a:r>
            <a:br>
              <a:rPr lang="en-US"/>
            </a:br>
            <a:r>
              <a:rPr lang="en-US"/>
              <a:t> If we lose sight of those, even the most impressive model can't guarantee mission success.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29997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can see this gap in real-world program execution.</a:t>
            </a:r>
            <a:br>
              <a:rPr lang="en-US"/>
            </a:br>
            <a:r>
              <a:rPr lang="en-US"/>
              <a:t> Requirements may look complete in the model but aren't traceable or verifiable.</a:t>
            </a:r>
            <a:br>
              <a:rPr lang="en-US"/>
            </a:br>
            <a:r>
              <a:rPr lang="en-US"/>
              <a:t> Verification activities sometimes get distorted to fit modeling constraints rather than system needs.</a:t>
            </a:r>
            <a:br>
              <a:rPr lang="en-US"/>
            </a:br>
            <a:r>
              <a:rPr lang="en-US"/>
              <a:t> Stakeholders might be impressed by polished diagrams but leave technical reviews unclear whether the system is truly complete and correct.</a:t>
            </a:r>
            <a:br>
              <a:rPr lang="en-US"/>
            </a:br>
            <a:r>
              <a:rPr lang="en-US"/>
              <a:t> Beautiful models can still hide engineering risks if SE fundamentals aren't maintained.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2342424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 how do we close this gap?</a:t>
            </a:r>
            <a:br>
              <a:rPr lang="en-US"/>
            </a:br>
            <a:r>
              <a:rPr lang="en-US"/>
              <a:t> First, we must teach core SE principles alongside modeling skills — emphasizing traceability, lifecycle rigor, and verification.</a:t>
            </a:r>
            <a:br>
              <a:rPr lang="en-US"/>
            </a:br>
            <a:r>
              <a:rPr lang="en-US"/>
              <a:t> Second, we embed key SE artifacts directly into the model: model-based SEMPs, verification matrices, review packages.</a:t>
            </a:r>
            <a:br>
              <a:rPr lang="en-US"/>
            </a:br>
            <a:r>
              <a:rPr lang="en-US"/>
              <a:t> Third, we align modeling milestones to real technical readiness milestones — not arbitrary model maturity.</a:t>
            </a:r>
            <a:br>
              <a:rPr lang="en-US"/>
            </a:br>
            <a:r>
              <a:rPr lang="en-US"/>
              <a:t> And finally, we encourage certifications like CSEP, reinforcing the engineering backbone behind the modeling work.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1129671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effort must start with how we grow our teams.</a:t>
            </a:r>
            <a:br>
              <a:rPr lang="en-US"/>
            </a:br>
            <a:r>
              <a:rPr lang="en-US"/>
              <a:t> Pair junior modelers with seasoned systems engineers to pass down decision-making judgment, not just syntax knowledge.</a:t>
            </a:r>
            <a:br>
              <a:rPr lang="en-US"/>
            </a:br>
            <a:r>
              <a:rPr lang="en-US"/>
              <a:t> Use skills matrices to track growth and expose engineers to all phases of the lifecycle.</a:t>
            </a:r>
            <a:br>
              <a:rPr lang="en-US"/>
            </a:br>
            <a:r>
              <a:rPr lang="en-US"/>
              <a:t> Formal mentorship programs and opportunities like INCOSE working groups will build not just modelers — but future system engineering leaders.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3944712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Ultimately, we must remember — MBSE is a tool, not the goal.</a:t>
            </a:r>
            <a:br>
              <a:rPr lang="en-US"/>
            </a:br>
            <a:r>
              <a:rPr lang="en-US"/>
              <a:t> Its true purpose is to support better engineering decisions.</a:t>
            </a:r>
            <a:br>
              <a:rPr lang="en-US"/>
            </a:br>
            <a:r>
              <a:rPr lang="en-US"/>
              <a:t> The measure of success isn't the perfection of the model — it's the quality and completeness of the engineered system.</a:t>
            </a:r>
            <a:br>
              <a:rPr lang="en-US"/>
            </a:br>
            <a:r>
              <a:rPr lang="en-US"/>
              <a:t> By reclaiming the engineering at the heart of MBSE, we’ll deliver stronger outcomes, drive greater adoption, and prepare the next generation to build the right systems for the future.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INCOSE.org</a:t>
            </a:r>
          </a:p>
        </p:txBody>
      </p:sp>
    </p:spTree>
    <p:extLst>
      <p:ext uri="{BB962C8B-B14F-4D97-AF65-F5344CB8AC3E}">
        <p14:creationId xmlns:p14="http://schemas.microsoft.com/office/powerpoint/2010/main" val="1187398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Slalom</a:t>
            </a:r>
          </a:p>
        </p:txBody>
      </p:sp>
    </p:spTree>
    <p:extLst>
      <p:ext uri="{BB962C8B-B14F-4D97-AF65-F5344CB8AC3E}">
        <p14:creationId xmlns:p14="http://schemas.microsoft.com/office/powerpoint/2010/main" val="2604552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COSE 2024 Base Templat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476657" y="546221"/>
            <a:ext cx="4044543" cy="10956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CC0000"/>
              </a:buClr>
              <a:buSzPct val="110000"/>
            </a:pPr>
            <a:r>
              <a:rPr lang="en-US"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INCOSE 2025</a:t>
            </a:r>
            <a:r>
              <a:rPr lang="en-US" sz="20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Template and Toolkit</a:t>
            </a:r>
            <a:endParaRPr lang="en-US" sz="1200" b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CC0000"/>
              </a:buClr>
              <a:buSzPct val="110000"/>
            </a:pPr>
            <a:endParaRPr lang="en-US" sz="1200" b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CC0000"/>
              </a:buClr>
              <a:buSzPct val="110000"/>
            </a:pPr>
            <a:r>
              <a:rPr lang="en-US" sz="12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following slides are intended as a template for adding content. Use this deck as a resource, while crafting your presentation or document.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B9ED5-1970-4A8F-A6A3-1BD7195511CB}"/>
              </a:ext>
            </a:extLst>
          </p:cNvPr>
          <p:cNvSpPr txBox="1"/>
          <p:nvPr userDrawn="1"/>
        </p:nvSpPr>
        <p:spPr>
          <a:xfrm>
            <a:off x="5486400" y="211380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C01C95-E2A1-9707-764B-A107D8231D99}"/>
              </a:ext>
            </a:extLst>
          </p:cNvPr>
          <p:cNvSpPr txBox="1"/>
          <p:nvPr userDrawn="1"/>
        </p:nvSpPr>
        <p:spPr>
          <a:xfrm>
            <a:off x="10186988" y="957263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0BBB91-485B-332A-D025-5EC84698CFFA}"/>
              </a:ext>
            </a:extLst>
          </p:cNvPr>
          <p:cNvSpPr txBox="1"/>
          <p:nvPr userDrawn="1"/>
        </p:nvSpPr>
        <p:spPr>
          <a:xfrm>
            <a:off x="214313" y="-140017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BD74D57B-CCAE-1BC8-EEA1-B5600539CC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FCA57E-39F6-FFFE-59D5-0B265E110E37}"/>
              </a:ext>
            </a:extLst>
          </p:cNvPr>
          <p:cNvSpPr txBox="1"/>
          <p:nvPr userDrawn="1"/>
        </p:nvSpPr>
        <p:spPr>
          <a:xfrm>
            <a:off x="2490537" y="335681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blue globe with black text&#10;&#10;Description automatically generated">
            <a:extLst>
              <a:ext uri="{FF2B5EF4-FFF2-40B4-BE49-F238E27FC236}">
                <a16:creationId xmlns:a16="http://schemas.microsoft.com/office/drawing/2014/main" id="{28B35931-668A-AD66-D7D3-2494B0F71C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01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438151"/>
            <a:ext cx="4114800" cy="241329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68574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7200" b="1" kern="1200" spc="-20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Insert title here.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66006" y="2963122"/>
            <a:ext cx="4105994" cy="1132629"/>
          </a:xfrm>
        </p:spPr>
        <p:txBody>
          <a:bodyPr lIns="0" tIns="0" rIns="0" bIns="0">
            <a:noAutofit/>
          </a:bodyPr>
          <a:lstStyle>
            <a:lvl1pPr marL="0" indent="0" algn="l" defTabSz="914378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  <a:defRPr lang="en-US" sz="1200" b="0" kern="1200" spc="0" baseline="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914378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Enter a subtitle here. 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6" y="4447236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8F67DE-7F29-7652-E4EE-002C300632A0}"/>
              </a:ext>
            </a:extLst>
          </p:cNvPr>
          <p:cNvSpPr txBox="1"/>
          <p:nvPr userDrawn="1"/>
        </p:nvSpPr>
        <p:spPr>
          <a:xfrm>
            <a:off x="8247888" y="4687824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US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C3536B-0076-DD14-98FD-47967EBD91D9}"/>
              </a:ext>
            </a:extLst>
          </p:cNvPr>
          <p:cNvSpPr txBox="1"/>
          <p:nvPr userDrawn="1"/>
        </p:nvSpPr>
        <p:spPr>
          <a:xfrm>
            <a:off x="9274629" y="1518557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B3B869DC-8234-E478-7BFB-55BA88B8BE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31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_white">
    <p:bg>
      <p:bgPr>
        <a:gradFill>
          <a:gsLst>
            <a:gs pos="0">
              <a:srgbClr val="FB7264"/>
            </a:gs>
            <a:gs pos="0">
              <a:schemeClr val="accent2">
                <a:lumMod val="20000"/>
                <a:lumOff val="80000"/>
              </a:schemeClr>
            </a:gs>
            <a:gs pos="50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438150"/>
            <a:ext cx="4114800" cy="241329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685766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800" b="1" kern="1200" spc="-20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Insert title here.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66006" y="2963121"/>
            <a:ext cx="4105994" cy="1132629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  <a:defRPr lang="en-US" sz="1100" b="0" kern="1200" spc="0" baseline="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Enter a subtitle here. 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66725" y="4447235"/>
            <a:ext cx="2690426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248DB-EE64-3ECC-C948-607C6E1A7221}"/>
              </a:ext>
            </a:extLst>
          </p:cNvPr>
          <p:cNvSpPr txBox="1"/>
          <p:nvPr userDrawn="1"/>
        </p:nvSpPr>
        <p:spPr>
          <a:xfrm>
            <a:off x="4370119" y="575953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68922B-FD2D-0614-4C31-083F1E132D98}"/>
              </a:ext>
            </a:extLst>
          </p:cNvPr>
          <p:cNvSpPr txBox="1"/>
          <p:nvPr userDrawn="1"/>
        </p:nvSpPr>
        <p:spPr>
          <a:xfrm>
            <a:off x="8037576" y="459943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430D21E8-EA36-0652-3ACF-7EC708C2B6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4CBC83-01A1-56CB-E7B1-7FC9EF462EBA}"/>
              </a:ext>
            </a:extLst>
          </p:cNvPr>
          <p:cNvSpPr txBox="1"/>
          <p:nvPr userDrawn="1"/>
        </p:nvSpPr>
        <p:spPr>
          <a:xfrm>
            <a:off x="5879939" y="101857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screen shot of a cellphone&#10;&#10;Description automatically generated">
            <a:extLst>
              <a:ext uri="{FF2B5EF4-FFF2-40B4-BE49-F238E27FC236}">
                <a16:creationId xmlns:a16="http://schemas.microsoft.com/office/drawing/2014/main" id="{6A386B41-42D3-BDED-FC0E-D3097641E9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_white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438150"/>
            <a:ext cx="4114800" cy="241329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685766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800" b="1" kern="1200" spc="-20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Insert title here.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66006" y="2963121"/>
            <a:ext cx="4105994" cy="1132629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  <a:defRPr lang="en-US" sz="1100" b="0" kern="1200" spc="0" baseline="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Enter a subtitle here. 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447235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8" name="Picture 7" descr="A blue globe with black text&#10;&#10;Description automatically generated">
            <a:extLst>
              <a:ext uri="{FF2B5EF4-FFF2-40B4-BE49-F238E27FC236}">
                <a16:creationId xmlns:a16="http://schemas.microsoft.com/office/drawing/2014/main" id="{DB63B923-8D1B-8510-2A57-15353D9601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4366D1-3155-1C7E-AC9A-4140756B2189}"/>
              </a:ext>
            </a:extLst>
          </p:cNvPr>
          <p:cNvSpPr txBox="1"/>
          <p:nvPr userDrawn="1"/>
        </p:nvSpPr>
        <p:spPr>
          <a:xfrm>
            <a:off x="8203096" y="4651513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creen shot of a cellphone&#10;&#10;Description automatically generated">
            <a:extLst>
              <a:ext uri="{FF2B5EF4-FFF2-40B4-BE49-F238E27FC236}">
                <a16:creationId xmlns:a16="http://schemas.microsoft.com/office/drawing/2014/main" id="{0919F769-025A-E06F-2CB5-CCFA7BE915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237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_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BE6DA8-F99F-38AF-3614-52E655046B73}"/>
              </a:ext>
            </a:extLst>
          </p:cNvPr>
          <p:cNvSpPr/>
          <p:nvPr userDrawn="1"/>
        </p:nvSpPr>
        <p:spPr>
          <a:xfrm>
            <a:off x="0" y="0"/>
            <a:ext cx="4593625" cy="51435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3000">
                <a:schemeClr val="accent2">
                  <a:lumMod val="20000"/>
                  <a:lumOff val="80000"/>
                </a:schemeClr>
              </a:gs>
              <a:gs pos="88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FR" sz="1400">
              <a:solidFill>
                <a:schemeClr val="bg1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438150"/>
            <a:ext cx="3466618" cy="241329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685766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800" b="1" kern="1200" spc="-20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Insert title here.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2963121"/>
            <a:ext cx="3466618" cy="1132629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  <a:defRPr lang="en-US" sz="1100" b="0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Enter a subtitle here.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4447235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EA17B56B-28AC-456B-7011-8C56A71C5F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C8965A-193A-9487-4D61-FB34BACB7D3F}"/>
              </a:ext>
            </a:extLst>
          </p:cNvPr>
          <p:cNvSpPr txBox="1"/>
          <p:nvPr userDrawn="1"/>
        </p:nvSpPr>
        <p:spPr>
          <a:xfrm>
            <a:off x="7566991" y="54864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E324A5C-18CC-2C80-A05D-068DFA08A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0825" y="1339599"/>
            <a:ext cx="3703210" cy="123441"/>
          </a:xfrm>
        </p:spPr>
        <p:txBody>
          <a:bodyPr tIns="0" bIns="0" anchor="b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Insert text here.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7CF97-FB15-08B9-38F2-54143B36EC9F}"/>
              </a:ext>
            </a:extLst>
          </p:cNvPr>
          <p:cNvSpPr txBox="1"/>
          <p:nvPr userDrawn="1"/>
        </p:nvSpPr>
        <p:spPr>
          <a:xfrm>
            <a:off x="5794408" y="42351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screen shot of a cellphone&#10;&#10;Description automatically generated">
            <a:extLst>
              <a:ext uri="{FF2B5EF4-FFF2-40B4-BE49-F238E27FC236}">
                <a16:creationId xmlns:a16="http://schemas.microsoft.com/office/drawing/2014/main" id="{B8E0F352-D50D-BA95-F664-C4733B5652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in Title Slid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BE6DA8-F99F-38AF-3614-52E655046B73}"/>
              </a:ext>
            </a:extLst>
          </p:cNvPr>
          <p:cNvSpPr/>
          <p:nvPr userDrawn="1"/>
        </p:nvSpPr>
        <p:spPr>
          <a:xfrm>
            <a:off x="-7920" y="7030"/>
            <a:ext cx="4593625" cy="5143500"/>
          </a:xfrm>
          <a:prstGeom prst="rect">
            <a:avLst/>
          </a:prstGeom>
          <a:gradFill>
            <a:gsLst>
              <a:gs pos="0">
                <a:srgbClr val="A5A5A5"/>
              </a:gs>
              <a:gs pos="3000">
                <a:srgbClr val="A5A5A5"/>
              </a:gs>
              <a:gs pos="61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FR" sz="1400">
              <a:solidFill>
                <a:schemeClr val="bg1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4447235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EA17B56B-28AC-456B-7011-8C56A71C5F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C8965A-193A-9487-4D61-FB34BACB7D3F}"/>
              </a:ext>
            </a:extLst>
          </p:cNvPr>
          <p:cNvSpPr txBox="1"/>
          <p:nvPr userDrawn="1"/>
        </p:nvSpPr>
        <p:spPr>
          <a:xfrm>
            <a:off x="7566991" y="54864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E324A5C-18CC-2C80-A05D-068DFA08A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0825" y="1339599"/>
            <a:ext cx="3703210" cy="123441"/>
          </a:xfrm>
        </p:spPr>
        <p:txBody>
          <a:bodyPr tIns="0" bIns="0" anchor="b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Insert text here.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7CF97-FB15-08B9-38F2-54143B36EC9F}"/>
              </a:ext>
            </a:extLst>
          </p:cNvPr>
          <p:cNvSpPr txBox="1"/>
          <p:nvPr userDrawn="1"/>
        </p:nvSpPr>
        <p:spPr>
          <a:xfrm>
            <a:off x="5794408" y="42351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EAE2B97-0368-4D65-4F50-4F8C941B6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38150"/>
            <a:ext cx="3663387" cy="241329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685766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800" b="1" kern="1200" spc="-20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Insert title here.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68ADFCA-FDAA-F4EB-069D-7DFE93DC27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2963121"/>
            <a:ext cx="3663387" cy="1132629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  <a:defRPr lang="en-US" sz="1100" b="0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Enter a subtitle here.</a:t>
            </a:r>
          </a:p>
        </p:txBody>
      </p:sp>
      <p:pic>
        <p:nvPicPr>
          <p:cNvPr id="6" name="Picture 5" descr="A screen shot of a cellphone&#10;&#10;Description automatically generated">
            <a:extLst>
              <a:ext uri="{FF2B5EF4-FFF2-40B4-BE49-F238E27FC236}">
                <a16:creationId xmlns:a16="http://schemas.microsoft.com/office/drawing/2014/main" id="{2EE03D1B-35A1-890D-D164-FD389ED616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8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Title Slid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BE6DA8-F99F-38AF-3614-52E655046B73}"/>
              </a:ext>
            </a:extLst>
          </p:cNvPr>
          <p:cNvSpPr/>
          <p:nvPr userDrawn="1"/>
        </p:nvSpPr>
        <p:spPr>
          <a:xfrm>
            <a:off x="-21625" y="0"/>
            <a:ext cx="4593625" cy="5143500"/>
          </a:xfrm>
          <a:prstGeom prst="rect">
            <a:avLst/>
          </a:prstGeom>
          <a:gradFill>
            <a:gsLst>
              <a:gs pos="15995">
                <a:srgbClr val="8CB1D1"/>
              </a:gs>
              <a:gs pos="0">
                <a:srgbClr val="2B6FAB"/>
              </a:gs>
              <a:gs pos="0">
                <a:srgbClr val="2B6FAB"/>
              </a:gs>
              <a:gs pos="92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FR" sz="1400">
              <a:noFill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438150"/>
            <a:ext cx="3663387" cy="241329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685766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800" b="1" kern="1200" spc="-20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Insert title here.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2963121"/>
            <a:ext cx="3663387" cy="1132629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  <a:defRPr lang="en-US" sz="1100" b="0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Enter a subtitle here.</a:t>
            </a:r>
          </a:p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4447235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EA17B56B-28AC-456B-7011-8C56A71C5F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C8965A-193A-9487-4D61-FB34BACB7D3F}"/>
              </a:ext>
            </a:extLst>
          </p:cNvPr>
          <p:cNvSpPr txBox="1"/>
          <p:nvPr userDrawn="1"/>
        </p:nvSpPr>
        <p:spPr>
          <a:xfrm>
            <a:off x="7566991" y="54864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E324A5C-18CC-2C80-A05D-068DFA08A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0825" y="1339599"/>
            <a:ext cx="3703210" cy="123441"/>
          </a:xfrm>
        </p:spPr>
        <p:txBody>
          <a:bodyPr tIns="0" bIns="0" anchor="b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Insert text here.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7CF97-FB15-08B9-38F2-54143B36EC9F}"/>
              </a:ext>
            </a:extLst>
          </p:cNvPr>
          <p:cNvSpPr txBox="1"/>
          <p:nvPr userDrawn="1"/>
        </p:nvSpPr>
        <p:spPr>
          <a:xfrm>
            <a:off x="5794408" y="423512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412807-07BC-7A90-F55A-1B642D12391F}"/>
              </a:ext>
            </a:extLst>
          </p:cNvPr>
          <p:cNvSpPr txBox="1"/>
          <p:nvPr userDrawn="1"/>
        </p:nvSpPr>
        <p:spPr>
          <a:xfrm>
            <a:off x="10681855" y="127461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screen shot of a cellphone&#10;&#10;Description automatically generated">
            <a:extLst>
              <a:ext uri="{FF2B5EF4-FFF2-40B4-BE49-F238E27FC236}">
                <a16:creationId xmlns:a16="http://schemas.microsoft.com/office/drawing/2014/main" id="{0840056B-08DB-04A1-387B-E1470FD056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7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_dark blan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438150"/>
            <a:ext cx="4114800" cy="241329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685766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800" b="1" kern="1200" spc="-20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Insert title here. 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2963121"/>
            <a:ext cx="4114800" cy="1132629"/>
          </a:xfr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  <a:defRPr lang="en-US" sz="1100" b="0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75"/>
              </a:spcAft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Enter a subtitle here.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4447235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3" name="Picture 2" descr="A screen shot of a cellphone&#10;&#10;Description automatically generated">
            <a:extLst>
              <a:ext uri="{FF2B5EF4-FFF2-40B4-BE49-F238E27FC236}">
                <a16:creationId xmlns:a16="http://schemas.microsoft.com/office/drawing/2014/main" id="{3CFA666C-5B15-3F19-8E30-B5C5EF0C9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13EE8223-EF5E-2EC8-82F2-6E86037C16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0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917" y="594264"/>
            <a:ext cx="3656884" cy="889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000" b="1" kern="0" spc="-20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Insert title here. In this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61010" y="1652958"/>
            <a:ext cx="3657600" cy="671512"/>
          </a:xfrm>
        </p:spPr>
        <p:txBody>
          <a:bodyPr anchor="t"/>
          <a:lstStyle>
            <a:lvl1pPr marL="0" indent="0">
              <a:buNone/>
              <a:defRPr sz="11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447235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F7D09DF5-36A7-0121-FFFF-7B763919E6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6" name="Picture 5" descr="A screen shot of a cellphone&#10;&#10;Description automatically generated">
            <a:extLst>
              <a:ext uri="{FF2B5EF4-FFF2-40B4-BE49-F238E27FC236}">
                <a16:creationId xmlns:a16="http://schemas.microsoft.com/office/drawing/2014/main" id="{3182A4FF-F725-148F-B433-7BF80195F8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61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917" y="594264"/>
            <a:ext cx="3656884" cy="889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000" b="1" kern="0" spc="-20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Insert title here. In this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61010" y="1652958"/>
            <a:ext cx="3657600" cy="671512"/>
          </a:xfrm>
        </p:spPr>
        <p:txBody>
          <a:bodyPr anchor="t"/>
          <a:lstStyle>
            <a:lvl1pPr marL="0" indent="0">
              <a:buNone/>
              <a:defRPr sz="11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447235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5DC545D9-1E12-F71E-229E-4F0DAAC786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6" name="Picture 5" descr="A screen shot of a cellphone&#10;&#10;Description automatically generated">
            <a:extLst>
              <a:ext uri="{FF2B5EF4-FFF2-40B4-BE49-F238E27FC236}">
                <a16:creationId xmlns:a16="http://schemas.microsoft.com/office/drawing/2014/main" id="{E77C1CE5-64F0-60DE-6849-37D9CF7BA3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66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peach">
    <p:bg>
      <p:bgPr>
        <a:gradFill>
          <a:gsLst>
            <a:gs pos="13000">
              <a:schemeClr val="accent2">
                <a:lumMod val="20000"/>
                <a:lumOff val="80000"/>
              </a:schemeClr>
            </a:gs>
            <a:gs pos="0">
              <a:srgbClr val="2B6FAB"/>
            </a:gs>
            <a:gs pos="0">
              <a:schemeClr val="accent2">
                <a:lumMod val="20000"/>
                <a:lumOff val="80000"/>
              </a:schemeClr>
            </a:gs>
            <a:gs pos="6400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917" y="594264"/>
            <a:ext cx="3656884" cy="889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000" b="1" kern="0" spc="-20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Insert title here. In this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61010" y="1652958"/>
            <a:ext cx="3657600" cy="671512"/>
          </a:xfrm>
        </p:spPr>
        <p:txBody>
          <a:bodyPr anchor="t"/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447235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5DC545D9-1E12-F71E-229E-4F0DAAC786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6" name="Picture 5" descr="A screen shot of a cellphone&#10;&#10;Description automatically generated">
            <a:extLst>
              <a:ext uri="{FF2B5EF4-FFF2-40B4-BE49-F238E27FC236}">
                <a16:creationId xmlns:a16="http://schemas.microsoft.com/office/drawing/2014/main" id="{2337D80C-6B0F-5925-019A-B79FE38359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65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ar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447235"/>
            <a:ext cx="1823085" cy="180634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917" y="594264"/>
            <a:ext cx="3656884" cy="889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000" b="1" kern="0" spc="-20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Insert title here. 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61010" y="1652958"/>
            <a:ext cx="3657600" cy="671512"/>
          </a:xfrm>
        </p:spPr>
        <p:txBody>
          <a:bodyPr anchor="t"/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6ED654-D1BA-CDC5-1966-263A9D18EA26}"/>
              </a:ext>
            </a:extLst>
          </p:cNvPr>
          <p:cNvSpPr txBox="1"/>
          <p:nvPr userDrawn="1"/>
        </p:nvSpPr>
        <p:spPr>
          <a:xfrm>
            <a:off x="3126259" y="3150973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screen shot of a cellphone&#10;&#10;Description automatically generated">
            <a:extLst>
              <a:ext uri="{FF2B5EF4-FFF2-40B4-BE49-F238E27FC236}">
                <a16:creationId xmlns:a16="http://schemas.microsoft.com/office/drawing/2014/main" id="{56B715A9-D191-C111-6D3D-B87DC91196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8" name="Picture 7" descr="A blue globe with black text&#10;&#10;Description automatically generated">
            <a:extLst>
              <a:ext uri="{FF2B5EF4-FFF2-40B4-BE49-F238E27FC236}">
                <a16:creationId xmlns:a16="http://schemas.microsoft.com/office/drawing/2014/main" id="{D99645AB-1BF4-550F-9D6C-1B61B60959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38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wrap="square" lIns="0" tIns="914400" rIns="0" bIns="45720" rtlCol="0" anchor="ctr">
            <a:noAutofit/>
          </a:bodyPr>
          <a:lstStyle>
            <a:lvl1pPr marL="0" indent="0" algn="ctr">
              <a:buNone/>
              <a:defRPr lang="en-US">
                <a:solidFill>
                  <a:schemeClr val="bg1"/>
                </a:solidFill>
              </a:defRPr>
            </a:lvl1pPr>
          </a:lstStyle>
          <a:p>
            <a:pPr marL="173038" lvl="0" indent="-173038" algn="ctr"/>
            <a:r>
              <a:rPr lang="en-US"/>
              <a:t>Click icon to add picture</a:t>
            </a:r>
          </a:p>
        </p:txBody>
      </p:sp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66852" y="594264"/>
            <a:ext cx="3293618" cy="2312253"/>
          </a:xfrm>
          <a:prstGeom prst="rect">
            <a:avLst/>
          </a:prstGeom>
        </p:spPr>
        <p:txBody>
          <a:bodyPr vert="horz" lIns="0" tIns="0" rIns="91440" bIns="45720" rtlCol="0"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Enter text to edit master style </a:t>
            </a:r>
          </a:p>
        </p:txBody>
      </p:sp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5359A442-ECE2-59A8-4EED-320B8F57A3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0D418DC2-3404-F421-6062-410615CD3B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21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dar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66852" y="594264"/>
            <a:ext cx="3293618" cy="23122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Enter text to edit master style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9" y="674547"/>
            <a:ext cx="3308555" cy="2212971"/>
          </a:xfrm>
        </p:spPr>
        <p:txBody>
          <a:bodyPr tIns="0" bIns="0"/>
          <a:lstStyle>
            <a:lvl1pPr marL="0" indent="0">
              <a:buNone/>
              <a:defRPr sz="1600" baseline="0">
                <a:solidFill>
                  <a:schemeClr val="tx1"/>
                </a:solidFill>
              </a:defRPr>
            </a:lvl1pPr>
            <a:lvl2pPr marL="173037" indent="0">
              <a:buNone/>
              <a:defRPr>
                <a:solidFill>
                  <a:schemeClr val="accent6"/>
                </a:solidFill>
              </a:defRPr>
            </a:lvl2pPr>
            <a:lvl3pPr marL="323850" indent="0">
              <a:buNone/>
              <a:defRPr>
                <a:solidFill>
                  <a:schemeClr val="accent6"/>
                </a:solidFill>
              </a:defRPr>
            </a:lvl3pPr>
            <a:lvl4pPr marL="457200" indent="0">
              <a:buNone/>
              <a:defRPr>
                <a:solidFill>
                  <a:schemeClr val="accent6"/>
                </a:solidFill>
              </a:defRPr>
            </a:lvl4pPr>
            <a:lvl5pPr marL="593725" indent="0"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0B3D06CA-5EA8-BD67-5AE4-1A26E10FC8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AB382C3A-83A1-EE79-C75A-A24226FDA9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36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_dark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66852" y="594264"/>
            <a:ext cx="3293618" cy="23122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Enter text to edit master style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9" y="674547"/>
            <a:ext cx="3308555" cy="2212971"/>
          </a:xfrm>
        </p:spPr>
        <p:txBody>
          <a:bodyPr tIns="0" bIns="0"/>
          <a:lstStyle>
            <a:lvl1pPr marL="0" indent="0">
              <a:buNone/>
              <a:defRPr sz="1600" baseline="0">
                <a:solidFill>
                  <a:schemeClr val="tx1"/>
                </a:solidFill>
              </a:defRPr>
            </a:lvl1pPr>
            <a:lvl2pPr marL="173037" indent="0">
              <a:buNone/>
              <a:defRPr>
                <a:solidFill>
                  <a:schemeClr val="accent6"/>
                </a:solidFill>
              </a:defRPr>
            </a:lvl2pPr>
            <a:lvl3pPr marL="323850" indent="0">
              <a:buNone/>
              <a:defRPr>
                <a:solidFill>
                  <a:schemeClr val="accent6"/>
                </a:solidFill>
              </a:defRPr>
            </a:lvl3pPr>
            <a:lvl4pPr marL="457200" indent="0">
              <a:buNone/>
              <a:defRPr>
                <a:solidFill>
                  <a:schemeClr val="accent6"/>
                </a:solidFill>
              </a:defRPr>
            </a:lvl4pPr>
            <a:lvl5pPr marL="593725" indent="0"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8" name="Picture 7" descr="A blue globe with black text&#10;&#10;Description automatically generated">
            <a:extLst>
              <a:ext uri="{FF2B5EF4-FFF2-40B4-BE49-F238E27FC236}">
                <a16:creationId xmlns:a16="http://schemas.microsoft.com/office/drawing/2014/main" id="{0EC2EC84-45FF-E468-3468-541437684A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9" name="Picture 8" descr="A screen shot of a cellphone&#10;&#10;Description automatically generated">
            <a:extLst>
              <a:ext uri="{FF2B5EF4-FFF2-40B4-BE49-F238E27FC236}">
                <a16:creationId xmlns:a16="http://schemas.microsoft.com/office/drawing/2014/main" id="{446C2BEF-D5EB-FD43-BBF9-EEB611B0EF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12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66852" y="583113"/>
            <a:ext cx="3225038" cy="23122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0" spc="-150" baseline="0" dirty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Enter text to edit master style 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86748" y="663396"/>
            <a:ext cx="3267634" cy="2506435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GB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603376"/>
            <a:ext cx="1823085" cy="106456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170D05E6-A97C-46C9-4A73-24D3703B06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9" name="Picture 8" descr="A screen shot of a cellphone&#10;&#10;Description automatically generated">
            <a:extLst>
              <a:ext uri="{FF2B5EF4-FFF2-40B4-BE49-F238E27FC236}">
                <a16:creationId xmlns:a16="http://schemas.microsoft.com/office/drawing/2014/main" id="{23BF4AC7-088D-7E85-BF3E-59A5BDDA4F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63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66852" y="583113"/>
            <a:ext cx="3225038" cy="23122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0" spc="-150" baseline="0" dirty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Enter text to edit master style 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86748" y="663396"/>
            <a:ext cx="3267634" cy="2506435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GB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603376"/>
            <a:ext cx="1823085" cy="106456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170D05E6-A97C-46C9-4A73-24D3703B06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9" name="Picture 8" descr="A screen shot of a cellphone&#10;&#10;Description automatically generated">
            <a:extLst>
              <a:ext uri="{FF2B5EF4-FFF2-40B4-BE49-F238E27FC236}">
                <a16:creationId xmlns:a16="http://schemas.microsoft.com/office/drawing/2014/main" id="{BA6FDDB3-8EDF-6FE8-5D2C-BDDD21FF3F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41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_gray">
    <p:bg>
      <p:bgPr>
        <a:gradFill flip="none" rotWithShape="1">
          <a:gsLst>
            <a:gs pos="0">
              <a:srgbClr val="FDE6DD"/>
            </a:gs>
            <a:gs pos="0">
              <a:schemeClr val="accent2">
                <a:lumMod val="20000"/>
                <a:lumOff val="80000"/>
              </a:schemeClr>
            </a:gs>
            <a:gs pos="0">
              <a:srgbClr val="EDBD97"/>
            </a:gs>
            <a:gs pos="0">
              <a:srgbClr val="EDBD97"/>
            </a:gs>
            <a:gs pos="77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66852" y="583113"/>
            <a:ext cx="3225038" cy="23122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Enter text to edit master style 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86748" y="663396"/>
            <a:ext cx="3267634" cy="2506435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GB" sz="1600" kern="1200" spc="80" baseline="0" dirty="0" smtClean="0">
                <a:solidFill>
                  <a:schemeClr val="accent6"/>
                </a:solidFill>
                <a:latin typeface="+mj-lt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603376"/>
            <a:ext cx="1823085" cy="106456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FC42DF53-88B8-EC15-08EA-F6E7476377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9" name="Picture 8" descr="A screen shot of a cellphone&#10;&#10;Description automatically generated">
            <a:extLst>
              <a:ext uri="{FF2B5EF4-FFF2-40B4-BE49-F238E27FC236}">
                <a16:creationId xmlns:a16="http://schemas.microsoft.com/office/drawing/2014/main" id="{A2A79225-E68E-B07C-4168-5796D241AF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53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_divider_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66851" y="1938770"/>
            <a:ext cx="6396343" cy="126595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0" spc="-150" baseline="0" dirty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Enter text to edit master style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66725" y="3282950"/>
            <a:ext cx="6396038" cy="987425"/>
          </a:xfr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AutoNum type="arabicParenR"/>
              <a:defRPr>
                <a:solidFill>
                  <a:srgbClr val="EDBD97"/>
                </a:solidFill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750"/>
              </a:spcBef>
              <a:buAutoNum type="arabicParenR"/>
            </a:pPr>
            <a:r>
              <a:rPr lang="en-US" sz="1200" b="0" spc="0" baseline="0">
                <a:solidFill>
                  <a:schemeClr val="accent4"/>
                </a:solidFill>
              </a:rPr>
              <a:t>Agenda item</a:t>
            </a:r>
          </a:p>
          <a:p>
            <a:pPr marL="342900" indent="-342900">
              <a:lnSpc>
                <a:spcPct val="100000"/>
              </a:lnSpc>
              <a:spcBef>
                <a:spcPts val="750"/>
              </a:spcBef>
              <a:buAutoNum type="arabicParenR"/>
            </a:pPr>
            <a:r>
              <a:rPr lang="en-US" sz="1200" b="0" spc="0" baseline="0">
                <a:solidFill>
                  <a:schemeClr val="accent4"/>
                </a:solidFill>
              </a:rPr>
              <a:t>Agenda item</a:t>
            </a:r>
          </a:p>
          <a:p>
            <a:pPr marL="342900" indent="-342900">
              <a:lnSpc>
                <a:spcPct val="100000"/>
              </a:lnSpc>
              <a:spcBef>
                <a:spcPts val="750"/>
              </a:spcBef>
              <a:buAutoNum type="arabicParenR"/>
            </a:pPr>
            <a:r>
              <a:rPr lang="en-US" sz="1200" b="0" spc="0" baseline="0">
                <a:solidFill>
                  <a:schemeClr val="accent4"/>
                </a:solidFill>
              </a:rPr>
              <a:t>Agenda item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603376"/>
            <a:ext cx="1823085" cy="106456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CAAEA893-C867-CDC4-909F-32A2A6B28D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9" name="Picture 8" descr="A screen shot of a cellphone&#10;&#10;Description automatically generated">
            <a:extLst>
              <a:ext uri="{FF2B5EF4-FFF2-40B4-BE49-F238E27FC236}">
                <a16:creationId xmlns:a16="http://schemas.microsoft.com/office/drawing/2014/main" id="{FAC16262-6E76-6B9B-C311-C3CCFE63E6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10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5187" y="1050855"/>
            <a:ext cx="8219717" cy="170816"/>
          </a:xfrm>
        </p:spPr>
        <p:txBody>
          <a:bodyPr tIns="0"/>
          <a:lstStyle>
            <a:lvl1pPr marL="0" indent="0">
              <a:buNone/>
              <a:defRPr lang="en-US" sz="1100" kern="1200" spc="0" baseline="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65138" y="594265"/>
            <a:ext cx="8221662" cy="368300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2400" b="1" spc="-70" baseline="0">
                <a:solidFill>
                  <a:schemeClr val="accent3"/>
                </a:solidFill>
              </a:defRPr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Insert slide title here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466725" y="1362615"/>
            <a:ext cx="8220075" cy="2820988"/>
          </a:xfrm>
        </p:spPr>
        <p:txBody>
          <a:bodyPr/>
          <a:lstStyle>
            <a:lvl1pPr>
              <a:buClr>
                <a:srgbClr val="EDBD97"/>
              </a:buClr>
              <a:defRPr sz="1050">
                <a:solidFill>
                  <a:schemeClr val="accent5"/>
                </a:solidFill>
              </a:defRPr>
            </a:lvl1pPr>
            <a:lvl2pPr>
              <a:buClr>
                <a:srgbClr val="EDBD97"/>
              </a:buClr>
              <a:defRPr sz="1000">
                <a:solidFill>
                  <a:schemeClr val="accent5"/>
                </a:solidFill>
              </a:defRPr>
            </a:lvl2pPr>
            <a:lvl3pPr>
              <a:buClr>
                <a:srgbClr val="EDBD97"/>
              </a:buClr>
              <a:defRPr sz="900">
                <a:solidFill>
                  <a:schemeClr val="accent5"/>
                </a:solidFill>
              </a:defRPr>
            </a:lvl3pPr>
            <a:lvl4pPr>
              <a:buClr>
                <a:srgbClr val="EDBD97"/>
              </a:buClr>
              <a:defRPr sz="800">
                <a:solidFill>
                  <a:schemeClr val="accent5"/>
                </a:solidFill>
              </a:defRPr>
            </a:lvl4pPr>
            <a:lvl5pPr>
              <a:buClr>
                <a:srgbClr val="EDBD97"/>
              </a:buClr>
              <a:defRPr sz="8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C6B43AE9-B0E9-9DFC-5EC7-01CCA75F16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8" name="Picture 7" descr="A screen shot of a cellphone&#10;&#10;Description automatically generated">
            <a:extLst>
              <a:ext uri="{FF2B5EF4-FFF2-40B4-BE49-F238E27FC236}">
                <a16:creationId xmlns:a16="http://schemas.microsoft.com/office/drawing/2014/main" id="{FD2C9492-7C90-E7E2-3E1F-88A256608B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52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65138" y="594264"/>
            <a:ext cx="8221662" cy="368300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2400" b="1" spc="-70" baseline="0">
                <a:solidFill>
                  <a:schemeClr val="accent3"/>
                </a:solidFill>
              </a:defRPr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Insert slide title here</a:t>
            </a:r>
            <a:endParaRPr lang="en-GB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5187" y="1050854"/>
            <a:ext cx="8219717" cy="170816"/>
          </a:xfrm>
        </p:spPr>
        <p:txBody>
          <a:bodyPr tIns="0"/>
          <a:lstStyle>
            <a:lvl1pPr marL="0" indent="0">
              <a:buNone/>
              <a:defRPr lang="en-US" sz="1100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466725" y="1362614"/>
            <a:ext cx="8220075" cy="2820988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900">
                <a:solidFill>
                  <a:schemeClr val="tx1"/>
                </a:solidFill>
              </a:defRPr>
            </a:lvl3pPr>
            <a:lvl4pPr>
              <a:defRPr sz="800">
                <a:solidFill>
                  <a:schemeClr val="tx1"/>
                </a:solidFill>
              </a:defRPr>
            </a:lvl4pPr>
            <a:lvl5pPr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6" name="Picture 15" descr="A blue globe with black text&#10;&#10;Description automatically generated">
            <a:extLst>
              <a:ext uri="{FF2B5EF4-FFF2-40B4-BE49-F238E27FC236}">
                <a16:creationId xmlns:a16="http://schemas.microsoft.com/office/drawing/2014/main" id="{9348FE67-9868-6ACB-1B5B-82E7C15CD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3" name="Picture 2" descr="A screen shot of a cellphone&#10;&#10;Description automatically generated">
            <a:extLst>
              <a:ext uri="{FF2B5EF4-FFF2-40B4-BE49-F238E27FC236}">
                <a16:creationId xmlns:a16="http://schemas.microsoft.com/office/drawing/2014/main" id="{293ECDB8-3B09-7757-49C0-A395559D9F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69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dar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65138" y="594264"/>
            <a:ext cx="8221662" cy="368300"/>
          </a:xfrm>
        </p:spPr>
        <p:txBody>
          <a:bodyPr tIns="0" bIns="0"/>
          <a:lstStyle>
            <a:lvl1pPr marL="0" indent="0">
              <a:spcBef>
                <a:spcPts val="0"/>
              </a:spcBef>
              <a:buNone/>
              <a:defRPr sz="2400" b="1" spc="-70" baseline="0">
                <a:solidFill>
                  <a:schemeClr val="bg1"/>
                </a:solidFill>
              </a:defRPr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/>
              <a:t>Insert slide title here</a:t>
            </a:r>
            <a:endParaRPr lang="en-GB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5187" y="1050854"/>
            <a:ext cx="8219717" cy="170816"/>
          </a:xfrm>
        </p:spPr>
        <p:txBody>
          <a:bodyPr tIns="0"/>
          <a:lstStyle>
            <a:lvl1pPr marL="0" indent="0">
              <a:buNone/>
              <a:defRPr lang="en-US" sz="1100" kern="1200" spc="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66725" y="4612340"/>
            <a:ext cx="1823085" cy="97491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466725" y="1362614"/>
            <a:ext cx="8220075" cy="2820988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3E1AC2B1-486C-EABA-BA68-FEA27A3968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63465448-26AF-E2B4-29CA-7C9D7B2BA4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61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bold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4494" y="1644251"/>
            <a:ext cx="2274660" cy="2682419"/>
          </a:xfrm>
        </p:spPr>
        <p:txBody>
          <a:bodyPr tIns="0"/>
          <a:lstStyle>
            <a:lvl1pPr marL="0" indent="0">
              <a:lnSpc>
                <a:spcPct val="150000"/>
              </a:lnSpc>
              <a:buNone/>
              <a:defRPr lang="en-US" sz="1100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597337"/>
            <a:ext cx="3273117" cy="949858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0" spc="-15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621306"/>
            <a:ext cx="1823085" cy="88526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7FCDD8C9-8676-50AC-68B8-2CB641B659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6" name="Picture 5" descr="A screen shot of a cellphone&#10;&#10;Description automatically generated">
            <a:extLst>
              <a:ext uri="{FF2B5EF4-FFF2-40B4-BE49-F238E27FC236}">
                <a16:creationId xmlns:a16="http://schemas.microsoft.com/office/drawing/2014/main" id="{CD453108-4750-E6BA-04DD-C228FFE587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014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bold_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597337"/>
            <a:ext cx="3273117" cy="949858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0" spc="-15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1BFEB54-986A-162B-2939-1DBE062B4C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494" y="1644251"/>
            <a:ext cx="2274660" cy="2682419"/>
          </a:xfrm>
        </p:spPr>
        <p:txBody>
          <a:bodyPr tIns="0"/>
          <a:lstStyle>
            <a:lvl1pPr marL="0" indent="0">
              <a:lnSpc>
                <a:spcPct val="150000"/>
              </a:lnSpc>
              <a:buNone/>
              <a:defRPr lang="en-US" sz="1100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pic>
        <p:nvPicPr>
          <p:cNvPr id="8" name="Picture 7" descr="A blue globe with black text&#10;&#10;Description automatically generated">
            <a:extLst>
              <a:ext uri="{FF2B5EF4-FFF2-40B4-BE49-F238E27FC236}">
                <a16:creationId xmlns:a16="http://schemas.microsoft.com/office/drawing/2014/main" id="{520E426C-E78C-068C-BEAD-E2C86FF5B1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6" name="Picture 5" descr="A screen shot of a cellphone&#10;&#10;Description automatically generated">
            <a:extLst>
              <a:ext uri="{FF2B5EF4-FFF2-40B4-BE49-F238E27FC236}">
                <a16:creationId xmlns:a16="http://schemas.microsoft.com/office/drawing/2014/main" id="{E4935310-B753-898C-A21D-6D6DC74C71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13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bold_dar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594264"/>
            <a:ext cx="3273117" cy="949858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0" spc="-150" baseline="0" dirty="0" smtClean="0">
                <a:solidFill>
                  <a:schemeClr val="bg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EFE1785-9D51-3BEC-96AD-1E405133D4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494" y="1644251"/>
            <a:ext cx="2274660" cy="2682419"/>
          </a:xfrm>
        </p:spPr>
        <p:txBody>
          <a:bodyPr tIns="0"/>
          <a:lstStyle>
            <a:lvl1pPr marL="0" indent="0">
              <a:lnSpc>
                <a:spcPct val="150000"/>
              </a:lnSpc>
              <a:buNone/>
              <a:defRPr lang="en-US" sz="1100" kern="1200" spc="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pic>
        <p:nvPicPr>
          <p:cNvPr id="3" name="Picture 2" descr="A screen shot of a cellphone&#10;&#10;Description automatically generated">
            <a:extLst>
              <a:ext uri="{FF2B5EF4-FFF2-40B4-BE49-F238E27FC236}">
                <a16:creationId xmlns:a16="http://schemas.microsoft.com/office/drawing/2014/main" id="{D90EF0FF-C8F9-184D-DF43-518CE5F01A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6" name="Picture 5" descr="A blue globe with black text&#10;&#10;Description automatically generated">
            <a:extLst>
              <a:ext uri="{FF2B5EF4-FFF2-40B4-BE49-F238E27FC236}">
                <a16:creationId xmlns:a16="http://schemas.microsoft.com/office/drawing/2014/main" id="{0D0085AF-AD43-3217-C600-34DF9B038A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19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subtitle_bold_peach">
    <p:bg>
      <p:bgPr>
        <a:gradFill>
          <a:gsLst>
            <a:gs pos="0">
              <a:srgbClr val="EDBD97"/>
            </a:gs>
            <a:gs pos="0">
              <a:schemeClr val="accent2">
                <a:lumMod val="20000"/>
                <a:lumOff val="80000"/>
              </a:schemeClr>
            </a:gs>
            <a:gs pos="0">
              <a:schemeClr val="accent2">
                <a:lumMod val="20000"/>
                <a:lumOff val="80000"/>
              </a:schemeClr>
            </a:gs>
            <a:gs pos="0">
              <a:schemeClr val="accent2">
                <a:lumMod val="20000"/>
                <a:lumOff val="80000"/>
              </a:schemeClr>
            </a:gs>
            <a:gs pos="51000">
              <a:schemeClr val="tx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594264"/>
            <a:ext cx="3273117" cy="949858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0" spc="-150" baseline="0" dirty="0" smtClean="0">
                <a:solidFill>
                  <a:schemeClr val="bg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EFE1785-9D51-3BEC-96AD-1E405133D4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494" y="1644251"/>
            <a:ext cx="2274660" cy="2682419"/>
          </a:xfrm>
        </p:spPr>
        <p:txBody>
          <a:bodyPr tIns="0"/>
          <a:lstStyle>
            <a:lvl1pPr marL="0" indent="0">
              <a:lnSpc>
                <a:spcPct val="150000"/>
              </a:lnSpc>
              <a:buNone/>
              <a:defRPr lang="en-US" sz="1100" kern="1200" spc="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pic>
        <p:nvPicPr>
          <p:cNvPr id="3" name="Picture 2" descr="A blue globe with black text&#10;&#10;Description automatically generated">
            <a:extLst>
              <a:ext uri="{FF2B5EF4-FFF2-40B4-BE49-F238E27FC236}">
                <a16:creationId xmlns:a16="http://schemas.microsoft.com/office/drawing/2014/main" id="{5F29A534-35EC-3BE6-2705-6C6BFE7B8E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9" name="Picture 8" descr="A screen shot of a cellphone&#10;&#10;Description automatically generated">
            <a:extLst>
              <a:ext uri="{FF2B5EF4-FFF2-40B4-BE49-F238E27FC236}">
                <a16:creationId xmlns:a16="http://schemas.microsoft.com/office/drawing/2014/main" id="{5CC2529B-6E2C-CC34-A2DF-6416E3E160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71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_dar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82478" y="621032"/>
            <a:ext cx="3196272" cy="3503613"/>
          </a:xfrm>
        </p:spPr>
        <p:txBody>
          <a:bodyPr t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0" baseline="0" dirty="0" smtClean="0">
                <a:solidFill>
                  <a:schemeClr val="bg1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GB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856" y="621032"/>
            <a:ext cx="3055584" cy="2231970"/>
          </a:xfrm>
        </p:spPr>
        <p:txBody>
          <a:bodyPr t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0" spc="-150" baseline="0" dirty="0">
                <a:solidFill>
                  <a:schemeClr val="bg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354917C8-2A94-452F-1D85-1FCB87F0F8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3" name="Picture 2" descr="A blue globe with black text&#10;&#10;Description automatically generated">
            <a:extLst>
              <a:ext uri="{FF2B5EF4-FFF2-40B4-BE49-F238E27FC236}">
                <a16:creationId xmlns:a16="http://schemas.microsoft.com/office/drawing/2014/main" id="{87C2D9A5-097A-1503-BF39-B6A11FD3C8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14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_gra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82478" y="679692"/>
            <a:ext cx="3196272" cy="3503613"/>
          </a:xfrm>
        </p:spPr>
        <p:txBody>
          <a:bodyPr t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0" baseline="0" dirty="0" smtClean="0">
                <a:solidFill>
                  <a:schemeClr val="bg1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GB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856" y="679692"/>
            <a:ext cx="3055584" cy="2231970"/>
          </a:xfrm>
        </p:spPr>
        <p:txBody>
          <a:bodyPr t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0" spc="-15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CFEB2892-C421-EAF2-9E52-BDA8E19EA4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1FD1DC43-47B4-D4D6-0F33-5BAC8D02CC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79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_peach"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0">
              <a:schemeClr val="accent2">
                <a:lumMod val="20000"/>
                <a:lumOff val="80000"/>
              </a:schemeClr>
            </a:gs>
            <a:gs pos="0">
              <a:schemeClr val="accent2">
                <a:lumMod val="20000"/>
                <a:lumOff val="80000"/>
              </a:schemeClr>
            </a:gs>
            <a:gs pos="69000">
              <a:schemeClr val="tx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82478" y="679692"/>
            <a:ext cx="3196272" cy="3503613"/>
          </a:xfrm>
        </p:spPr>
        <p:txBody>
          <a:bodyPr t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0" baseline="0" dirty="0" smtClean="0">
                <a:solidFill>
                  <a:schemeClr val="bg1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GB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4856" y="679692"/>
            <a:ext cx="3055584" cy="2231970"/>
          </a:xfrm>
        </p:spPr>
        <p:txBody>
          <a:bodyPr t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0" spc="-150" baseline="0" dirty="0" smtClean="0">
                <a:solidFill>
                  <a:schemeClr val="bg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CFEB2892-C421-EAF2-9E52-BDA8E19EA4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BE7F81-ADD5-0F9C-C97D-D4C087265DA2}"/>
              </a:ext>
            </a:extLst>
          </p:cNvPr>
          <p:cNvSpPr txBox="1"/>
          <p:nvPr userDrawn="1"/>
        </p:nvSpPr>
        <p:spPr>
          <a:xfrm>
            <a:off x="6620719" y="-254643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screen shot of a cellphone&#10;&#10;Description automatically generated">
            <a:extLst>
              <a:ext uri="{FF2B5EF4-FFF2-40B4-BE49-F238E27FC236}">
                <a16:creationId xmlns:a16="http://schemas.microsoft.com/office/drawing/2014/main" id="{4A11980D-A7F9-FCCB-0280-AC6D44DF3B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13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_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82478" y="679692"/>
            <a:ext cx="3196272" cy="3503613"/>
          </a:xfrm>
        </p:spPr>
        <p:txBody>
          <a:bodyPr t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GB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856" y="679692"/>
            <a:ext cx="3055584" cy="2231970"/>
          </a:xfrm>
        </p:spPr>
        <p:txBody>
          <a:bodyPr t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0" spc="-15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059C5DC2-2372-9EC9-CAE2-09F411940F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9C9E41B3-1C93-4EB2-5449-944F3BAD16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80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graphic background">
    <p:bg>
      <p:bgPr>
        <a:solidFill>
          <a:srgbClr val="2B6F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wrap="square" lIns="0" tIns="914400" rIns="0" bIns="45720" rtlCol="0" anchor="ctr">
            <a:noAutofit/>
          </a:bodyPr>
          <a:lstStyle>
            <a:lvl1pPr marL="0" indent="0" algn="ctr">
              <a:buNone/>
              <a:defRPr lang="en-US">
                <a:solidFill>
                  <a:schemeClr val="bg1"/>
                </a:solidFill>
              </a:defRPr>
            </a:lvl1pPr>
          </a:lstStyle>
          <a:p>
            <a:pPr marL="173038" lvl="0" indent="-173038" algn="ctr"/>
            <a:r>
              <a:rPr lang="en-US"/>
              <a:t>Click icon to add picture</a:t>
            </a:r>
          </a:p>
        </p:txBody>
      </p:sp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7CC6F215-630D-DDEA-F5C3-33EB85AB85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3136A17F-17D2-1C08-6770-082545E23B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400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_subhead_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 marL="0" indent="0" algn="ctr">
              <a:buNone/>
              <a:defRPr lang="en-US">
                <a:solidFill>
                  <a:schemeClr val="bg1"/>
                </a:solidFill>
              </a:defRPr>
            </a:lvl1pPr>
          </a:lstStyle>
          <a:p>
            <a:pPr marL="173038" lvl="0" indent="-173038" algn="ctr"/>
            <a:r>
              <a:rPr lang="en-US"/>
              <a:t>Click icon to add picture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4494" y="1633394"/>
            <a:ext cx="3273116" cy="847455"/>
          </a:xfrm>
        </p:spPr>
        <p:txBody>
          <a:bodyPr tIns="0"/>
          <a:lstStyle>
            <a:lvl1pPr marL="0" indent="0">
              <a:lnSpc>
                <a:spcPct val="150000"/>
              </a:lnSpc>
              <a:buNone/>
              <a:defRPr lang="en-US" sz="1100" kern="1200" spc="0" baseline="0" dirty="0" smtClean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594264"/>
            <a:ext cx="3273117" cy="908685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0" spc="-15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this text box</a:t>
            </a:r>
            <a:endParaRPr lang="en-GB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6" name="Picture 5" descr="A blue globe with black text&#10;&#10;Description automatically generated">
            <a:extLst>
              <a:ext uri="{FF2B5EF4-FFF2-40B4-BE49-F238E27FC236}">
                <a16:creationId xmlns:a16="http://schemas.microsoft.com/office/drawing/2014/main" id="{D000E1CC-C516-22DF-83FC-E35B9333F1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7" name="Picture 6" descr="A screen shot of a cellphone&#10;&#10;Description automatically generated">
            <a:extLst>
              <a:ext uri="{FF2B5EF4-FFF2-40B4-BE49-F238E27FC236}">
                <a16:creationId xmlns:a16="http://schemas.microsoft.com/office/drawing/2014/main" id="{5F1C9604-4CDC-A66E-12A4-B948B6F24F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54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floating photo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073358" y="1987267"/>
            <a:ext cx="2309339" cy="1514725"/>
          </a:xfrm>
          <a:prstGeom prst="rect">
            <a:avLst/>
          </a:prstGeom>
          <a:solidFill>
            <a:schemeClr val="accent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US" err="1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5537466" y="1066800"/>
            <a:ext cx="3150178" cy="1990918"/>
          </a:xfrm>
          <a:prstGeom prst="rect">
            <a:avLst/>
          </a:prstGeo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 marL="0" indent="0" algn="ctr">
              <a:buNone/>
              <a:defRPr lang="en-US" dirty="0">
                <a:solidFill>
                  <a:schemeClr val="bg1"/>
                </a:solidFill>
              </a:defRPr>
            </a:lvl1pPr>
          </a:lstStyle>
          <a:p>
            <a:pPr marL="173038" lvl="0" indent="-173038" algn="ctr"/>
            <a:r>
              <a:rPr lang="en-US"/>
              <a:t>Click icon to add picture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602165"/>
            <a:ext cx="3273117" cy="3902599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0" spc="-15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this text box</a:t>
            </a:r>
            <a:endParaRPr lang="en-GB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F06AE8CD-155F-0EE3-0E60-F7535646FA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8" name="Picture 7" descr="A screen shot of a cellphone&#10;&#10;Description automatically generated">
            <a:extLst>
              <a:ext uri="{FF2B5EF4-FFF2-40B4-BE49-F238E27FC236}">
                <a16:creationId xmlns:a16="http://schemas.microsoft.com/office/drawing/2014/main" id="{63B7BF9D-68E2-6D4B-5F56-0925A21879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940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layout_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978400" y="1066800"/>
            <a:ext cx="4165600" cy="2184400"/>
          </a:xfr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 marL="0" indent="0" algn="ctr">
              <a:buNone/>
              <a:defRPr lang="en-GB">
                <a:solidFill>
                  <a:schemeClr val="bg1"/>
                </a:solidFill>
              </a:defRPr>
            </a:lvl1pPr>
          </a:lstStyle>
          <a:p>
            <a:pPr marL="173038" lvl="0" indent="-173038" algn="ctr"/>
            <a:r>
              <a:rPr lang="en-US"/>
              <a:t>Click icon to add picture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4494" y="1559195"/>
            <a:ext cx="3273116" cy="695055"/>
          </a:xfrm>
        </p:spPr>
        <p:txBody>
          <a:bodyPr tIns="0"/>
          <a:lstStyle>
            <a:lvl1pPr marL="0" indent="0">
              <a:buNone/>
              <a:defRPr lang="en-US" sz="1400" kern="1200" spc="0" baseline="0" dirty="0" smtClean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520065"/>
            <a:ext cx="3273117" cy="908685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0" spc="-15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this text box</a:t>
            </a:r>
            <a:endParaRPr lang="en-GB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4494" y="2473596"/>
            <a:ext cx="3273116" cy="2013240"/>
          </a:xfrm>
        </p:spPr>
        <p:txBody>
          <a:bodyPr tIns="0"/>
          <a:lstStyle>
            <a:lvl1pPr marL="285750" indent="-285750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lang="en-US" sz="1400" kern="1200" spc="0" baseline="0" dirty="0" smtClean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285750" lvl="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</a:pPr>
            <a:r>
              <a:rPr lang="en-US"/>
              <a:t>Click to 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6633845D-BF0A-2F07-3174-58F489F558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4CB8BD10-EF3D-6FD7-3CE4-B2619D3667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98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195888" y="3752850"/>
            <a:ext cx="3948111" cy="1389527"/>
          </a:xfrm>
          <a:prstGeom prst="rect">
            <a:avLst/>
          </a:prstGeom>
          <a:solidFill>
            <a:schemeClr val="accent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GB" sz="1400" spc="100" err="1">
              <a:solidFill>
                <a:schemeClr val="bg1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929313" y="2613025"/>
            <a:ext cx="3214687" cy="2530475"/>
          </a:xfr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tabLst/>
              <a:defRPr lang="en-GB" dirty="0">
                <a:solidFill>
                  <a:schemeClr val="bg1"/>
                </a:solidFill>
              </a:defRPr>
            </a:lvl1pPr>
          </a:lstStyle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ct val="110000"/>
              <a:tabLst/>
              <a:defRPr/>
            </a:pPr>
            <a:r>
              <a:rPr lang="en-US"/>
              <a:t>Click icon to add picture</a:t>
            </a:r>
          </a:p>
          <a:p>
            <a:pPr marL="171450" lvl="0" indent="-171450" algn="ctr"/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986090" y="536215"/>
            <a:ext cx="2743200" cy="2743200"/>
          </a:xfrm>
          <a:prstGeom prst="ellipse">
            <a:avLst/>
          </a:prstGeo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 marL="0" indent="0" algn="ctr">
              <a:buNone/>
              <a:defRPr lang="en-GB">
                <a:solidFill>
                  <a:schemeClr val="bg1"/>
                </a:solidFill>
              </a:defRPr>
            </a:lvl1pPr>
          </a:lstStyle>
          <a:p>
            <a:pPr marL="173038" lvl="0" indent="-173038" algn="ctr"/>
            <a:r>
              <a:rPr lang="en-US"/>
              <a:t>Click icon to add picture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AF7FCA-7728-365A-AB5C-E07378312926}"/>
              </a:ext>
            </a:extLst>
          </p:cNvPr>
          <p:cNvSpPr txBox="1"/>
          <p:nvPr userDrawn="1"/>
        </p:nvSpPr>
        <p:spPr>
          <a:xfrm>
            <a:off x="7880554" y="4560147"/>
            <a:ext cx="805350" cy="17145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GB" sz="800" spc="0" baseline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incose.org</a:t>
            </a:r>
            <a:r>
              <a:rPr lang="en-GB" sz="8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fld id="{A86CDF6F-2953-460E-BD1D-295C411077A7}" type="slidenum">
              <a:rPr lang="en-GB" sz="800" spc="0" baseline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spc="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6A176D46-2A11-621A-8B6A-BFCD2A8FB5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843B3253-B6EC-177D-5446-55CDE1D020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859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_title sub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000250" y="514350"/>
            <a:ext cx="4751057" cy="2886757"/>
          </a:xfrm>
          <a:prstGeom prst="rect">
            <a:avLst/>
          </a:prstGeom>
          <a:solidFill>
            <a:schemeClr val="accent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US" err="1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686050" y="1066799"/>
            <a:ext cx="6471201" cy="3001619"/>
          </a:xfr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 marL="0" indent="0" algn="ctr">
              <a:buNone/>
              <a:defRPr lang="en-GB" dirty="0">
                <a:solidFill>
                  <a:schemeClr val="bg1"/>
                </a:solidFill>
              </a:defRPr>
            </a:lvl1pPr>
          </a:lstStyle>
          <a:p>
            <a:pPr marL="173038" lvl="0" indent="-173038" algn="ctr"/>
            <a:r>
              <a:rPr lang="en-US"/>
              <a:t>Click icon to add picture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2004666"/>
            <a:ext cx="4107507" cy="2063751"/>
          </a:xfrm>
          <a:solidFill>
            <a:schemeClr val="bg1"/>
          </a:solidFill>
        </p:spPr>
        <p:txBody>
          <a:bodyPr tIns="0" bIns="0" anchor="ctr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None/>
              <a:defRPr lang="en-US" sz="4400" b="1" kern="0" spc="-15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</a:t>
            </a:r>
            <a:endParaRPr lang="en-GB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3735042"/>
            <a:ext cx="3816350" cy="50482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173037" indent="0">
              <a:buNone/>
              <a:defRPr>
                <a:solidFill>
                  <a:schemeClr val="accent5"/>
                </a:solidFill>
              </a:defRPr>
            </a:lvl2pPr>
            <a:lvl3pPr marL="323850" indent="0">
              <a:buNone/>
              <a:defRPr>
                <a:solidFill>
                  <a:schemeClr val="accent5"/>
                </a:solidFill>
              </a:defRPr>
            </a:lvl3pPr>
            <a:lvl4pPr marL="457200" indent="0">
              <a:buNone/>
              <a:defRPr>
                <a:solidFill>
                  <a:schemeClr val="accent5"/>
                </a:solidFill>
              </a:defRPr>
            </a:lvl4pPr>
            <a:lvl5pPr marL="593725" indent="0">
              <a:buNone/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3" name="Picture 2" descr="A screen shot of a cellphone&#10;&#10;Description automatically generated">
            <a:extLst>
              <a:ext uri="{FF2B5EF4-FFF2-40B4-BE49-F238E27FC236}">
                <a16:creationId xmlns:a16="http://schemas.microsoft.com/office/drawing/2014/main" id="{A1094144-2C54-C69F-A836-1602502439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87469CB2-E30D-1FA5-8471-2F40987DB9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218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ayout_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880711" y="645617"/>
            <a:ext cx="4363050" cy="1990358"/>
          </a:xfrm>
          <a:prstGeom prst="rect">
            <a:avLst/>
          </a:prstGeom>
          <a:solidFill>
            <a:schemeClr val="accent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US" err="1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136650" y="1066799"/>
            <a:ext cx="5676900" cy="2678998"/>
          </a:xfr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GB" dirty="0">
                <a:solidFill>
                  <a:schemeClr val="bg1"/>
                </a:solidFill>
              </a:defRPr>
            </a:lvl1pPr>
          </a:lstStyle>
          <a:p>
            <a:pPr marL="173038" lvl="0" indent="-173038" algn="ctr"/>
            <a:r>
              <a:rPr lang="en-US"/>
              <a:t>Click icon to add picture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429191" y="3246283"/>
            <a:ext cx="5959159" cy="1380784"/>
          </a:xfrm>
          <a:solidFill>
            <a:schemeClr val="bg1"/>
          </a:solidFill>
        </p:spPr>
        <p:txBody>
          <a:bodyPr lIns="274320" tIns="228600"/>
          <a:lstStyle>
            <a:lvl1pPr marL="0" indent="0">
              <a:buNone/>
              <a:defRPr lang="en-GB" sz="2400" b="1" kern="0" spc="-100" dirty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Click to edit</a:t>
            </a:r>
            <a:endParaRPr lang="en-GB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6" name="Picture 5" descr="A blue globe with black text&#10;&#10;Description automatically generated">
            <a:extLst>
              <a:ext uri="{FF2B5EF4-FFF2-40B4-BE49-F238E27FC236}">
                <a16:creationId xmlns:a16="http://schemas.microsoft.com/office/drawing/2014/main" id="{CAEFC663-021C-45B2-640E-27FB719390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6316D998-4601-C0AB-E774-73E4EC2646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330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_two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572000" y="641350"/>
            <a:ext cx="1409700" cy="1409700"/>
          </a:xfrm>
          <a:prstGeom prst="ellipse">
            <a:avLst/>
          </a:prstGeo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>
              <a:defRPr lang="en-GB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</a:p>
          <a:p>
            <a:pPr marL="0" lvl="0" indent="0" algn="ctr">
              <a:buNone/>
            </a:pPr>
            <a:endParaRPr lang="en-US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4494" y="1641178"/>
            <a:ext cx="3273116" cy="847455"/>
          </a:xfrm>
        </p:spPr>
        <p:txBody>
          <a:bodyPr tIns="0"/>
          <a:lstStyle>
            <a:lvl1pPr marL="0" indent="0">
              <a:buNone/>
              <a:defRPr lang="en-US" sz="1100" kern="1200" spc="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594264"/>
            <a:ext cx="3273117" cy="949858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0" spc="-15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</a:t>
            </a:r>
            <a:endParaRPr lang="en-GB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572000" y="2757472"/>
            <a:ext cx="1409700" cy="1409700"/>
          </a:xfrm>
          <a:prstGeom prst="ellipse">
            <a:avLst/>
          </a:prstGeo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tabLst/>
              <a:defRPr lang="en-GB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  <a:p>
            <a:pPr marL="0" lvl="0" indent="0" algn="ctr">
              <a:buNone/>
            </a:pP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248400" y="641350"/>
            <a:ext cx="2438400" cy="339725"/>
          </a:xfrm>
        </p:spPr>
        <p:txBody>
          <a:bodyPr/>
          <a:lstStyle>
            <a:lvl1pPr marL="0" indent="0">
              <a:buNone/>
              <a:defRPr sz="1400"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GB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248400" y="981076"/>
            <a:ext cx="2438400" cy="266700"/>
          </a:xfrm>
        </p:spPr>
        <p:txBody>
          <a:bodyPr/>
          <a:lstStyle>
            <a:lvl1pPr marL="0" indent="0">
              <a:buNone/>
              <a:defRPr sz="900" b="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248400" y="1247776"/>
            <a:ext cx="2438400" cy="803273"/>
          </a:xfrm>
        </p:spPr>
        <p:txBody>
          <a:bodyPr tIns="0" bIns="0"/>
          <a:lstStyle>
            <a:lvl1pPr marL="0" indent="0">
              <a:lnSpc>
                <a:spcPct val="150000"/>
              </a:lnSpc>
              <a:buNone/>
              <a:defRPr sz="900" b="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248400" y="2757473"/>
            <a:ext cx="2438400" cy="339725"/>
          </a:xfrm>
        </p:spPr>
        <p:txBody>
          <a:bodyPr/>
          <a:lstStyle>
            <a:lvl1pPr marL="0" indent="0">
              <a:buNone/>
              <a:defRPr sz="1400" b="1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GB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6248400" y="3097199"/>
            <a:ext cx="2438400" cy="266700"/>
          </a:xfrm>
        </p:spPr>
        <p:txBody>
          <a:bodyPr/>
          <a:lstStyle>
            <a:lvl1pPr marL="0" indent="0">
              <a:buNone/>
              <a:defRPr sz="900" b="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248400" y="3363899"/>
            <a:ext cx="2438400" cy="803273"/>
          </a:xfrm>
        </p:spPr>
        <p:txBody>
          <a:bodyPr tIns="0" bIns="0"/>
          <a:lstStyle>
            <a:lvl1pPr marL="0" indent="0">
              <a:lnSpc>
                <a:spcPct val="150000"/>
              </a:lnSpc>
              <a:buNone/>
              <a:defRPr sz="900" b="0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EB2E036F-2A00-289F-A7BF-BDEBFFA246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B7633E0C-55CB-7799-CE1D-C02646E914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435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78382" y="1350140"/>
            <a:ext cx="1146068" cy="1146068"/>
          </a:xfrm>
          <a:prstGeom prst="ellipse">
            <a:avLst/>
          </a:prstGeom>
          <a:solidFill>
            <a:srgbClr val="FB726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gradFill>
                  <a:gsLst>
                    <a:gs pos="2419">
                      <a:schemeClr val="bg1"/>
                    </a:gs>
                    <a:gs pos="8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549739" y="1350140"/>
            <a:ext cx="1146068" cy="1146068"/>
          </a:xfrm>
          <a:prstGeom prst="ellipse">
            <a:avLst/>
          </a:prstGeom>
          <a:solidFill>
            <a:srgbClr val="FB726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gradFill>
                  <a:gsLst>
                    <a:gs pos="2419">
                      <a:schemeClr val="bg1"/>
                    </a:gs>
                    <a:gs pos="8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576131" y="1350140"/>
            <a:ext cx="1146068" cy="1146068"/>
          </a:xfrm>
          <a:prstGeom prst="ellipse">
            <a:avLst/>
          </a:prstGeom>
          <a:solidFill>
            <a:srgbClr val="FB726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gradFill>
                  <a:gsLst>
                    <a:gs pos="2419">
                      <a:schemeClr val="bg1"/>
                    </a:gs>
                    <a:gs pos="8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602520" y="1350140"/>
            <a:ext cx="1146068" cy="1146068"/>
          </a:xfrm>
          <a:prstGeom prst="ellipse">
            <a:avLst/>
          </a:prstGeom>
          <a:solidFill>
            <a:srgbClr val="FB726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gradFill>
                  <a:gsLst>
                    <a:gs pos="2419">
                      <a:schemeClr val="bg1"/>
                    </a:gs>
                    <a:gs pos="8000">
                      <a:schemeClr val="bg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78382" y="2712043"/>
            <a:ext cx="1575711" cy="2153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2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675"/>
            </a:lvl2pPr>
            <a:lvl3pPr marL="514337" indent="0">
              <a:buNone/>
              <a:defRPr sz="675"/>
            </a:lvl3pPr>
            <a:lvl4pPr marL="771506" indent="0">
              <a:buNone/>
              <a:defRPr sz="675"/>
            </a:lvl4pPr>
            <a:lvl5pPr marL="1028675" indent="0">
              <a:buNone/>
              <a:defRPr sz="675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8382" y="2945323"/>
            <a:ext cx="1575714" cy="12075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50000"/>
              </a:lnSpc>
              <a:buNone/>
              <a:defRPr sz="900" i="0" spc="0" baseline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675"/>
            </a:lvl2pPr>
            <a:lvl3pPr marL="514337" indent="0">
              <a:buNone/>
              <a:defRPr sz="675"/>
            </a:lvl3pPr>
            <a:lvl4pPr marL="771506" indent="0">
              <a:buNone/>
              <a:defRPr sz="675"/>
            </a:lvl4pPr>
            <a:lvl5pPr marL="1028675" indent="0"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2549739" y="2712043"/>
            <a:ext cx="1575711" cy="2153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2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675"/>
            </a:lvl2pPr>
            <a:lvl3pPr marL="514337" indent="0">
              <a:buNone/>
              <a:defRPr sz="675"/>
            </a:lvl3pPr>
            <a:lvl4pPr marL="771506" indent="0">
              <a:buNone/>
              <a:defRPr sz="675"/>
            </a:lvl4pPr>
            <a:lvl5pPr marL="1028675" indent="0">
              <a:buNone/>
              <a:defRPr sz="675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2549739" y="2945323"/>
            <a:ext cx="1575714" cy="12075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50000"/>
              </a:lnSpc>
              <a:buNone/>
              <a:defRPr sz="900" i="0" spc="0" baseline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675"/>
            </a:lvl2pPr>
            <a:lvl3pPr marL="514337" indent="0">
              <a:buNone/>
              <a:defRPr sz="675"/>
            </a:lvl3pPr>
            <a:lvl4pPr marL="771506" indent="0">
              <a:buNone/>
              <a:defRPr sz="675"/>
            </a:lvl4pPr>
            <a:lvl5pPr marL="1028675" indent="0"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4576131" y="2712043"/>
            <a:ext cx="1575711" cy="2153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2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675"/>
            </a:lvl2pPr>
            <a:lvl3pPr marL="514337" indent="0">
              <a:buNone/>
              <a:defRPr sz="675"/>
            </a:lvl3pPr>
            <a:lvl4pPr marL="771506" indent="0">
              <a:buNone/>
              <a:defRPr sz="675"/>
            </a:lvl4pPr>
            <a:lvl5pPr marL="1028675" indent="0">
              <a:buNone/>
              <a:defRPr sz="675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4576131" y="2945323"/>
            <a:ext cx="1575714" cy="12075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50000"/>
              </a:lnSpc>
              <a:buNone/>
              <a:defRPr sz="900" i="0" spc="0" baseline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675"/>
            </a:lvl2pPr>
            <a:lvl3pPr marL="514337" indent="0">
              <a:buNone/>
              <a:defRPr sz="675"/>
            </a:lvl3pPr>
            <a:lvl4pPr marL="771506" indent="0">
              <a:buNone/>
              <a:defRPr sz="675"/>
            </a:lvl4pPr>
            <a:lvl5pPr marL="1028675" indent="0"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6602520" y="2712043"/>
            <a:ext cx="1575711" cy="2153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200" b="1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675"/>
            </a:lvl2pPr>
            <a:lvl3pPr marL="514337" indent="0">
              <a:buNone/>
              <a:defRPr sz="675"/>
            </a:lvl3pPr>
            <a:lvl4pPr marL="771506" indent="0">
              <a:buNone/>
              <a:defRPr sz="675"/>
            </a:lvl4pPr>
            <a:lvl5pPr marL="1028675" indent="0">
              <a:buNone/>
              <a:defRPr sz="675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6602520" y="2945323"/>
            <a:ext cx="1575714" cy="12075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50000"/>
              </a:lnSpc>
              <a:buNone/>
              <a:defRPr sz="900" i="0" spc="0" baseline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675"/>
            </a:lvl2pPr>
            <a:lvl3pPr marL="514337" indent="0">
              <a:buNone/>
              <a:defRPr sz="675"/>
            </a:lvl3pPr>
            <a:lvl4pPr marL="771506" indent="0">
              <a:buNone/>
              <a:defRPr sz="675"/>
            </a:lvl4pPr>
            <a:lvl5pPr marL="1028675" indent="0"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578544"/>
            <a:ext cx="8229600" cy="337614"/>
          </a:xfrm>
        </p:spPr>
        <p:txBody>
          <a:bodyPr vert="horz" wrap="square" lIns="0" tIns="0" rIns="0" bIns="0" rtlCol="0"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lang="en-US" sz="2400" b="1" kern="0" spc="-7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Arial" panose="020B0604020202020204" pitchFamily="34" charset="0"/>
              <a:buNone/>
            </a:pPr>
            <a:r>
              <a:rPr lang="en-US"/>
              <a:t>Insert slide title here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871A799C-9F17-958D-6DD1-3232900391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FC3AEEB6-B0EE-0F08-5E50-18E6056207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833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_bi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57200" y="583113"/>
            <a:ext cx="1900238" cy="1866900"/>
          </a:xfrm>
          <a:solidFill>
            <a:srgbClr val="FB7264"/>
          </a:solidFill>
        </p:spPr>
        <p:txBody>
          <a:bodyPr vert="horz" wrap="square" lIns="0" tIns="1005840" rIns="0" bIns="45720" rtlCol="0" anchor="ctr">
            <a:noAutofit/>
          </a:bodyPr>
          <a:lstStyle>
            <a:lvl1pPr marL="0" indent="0" algn="ctr">
              <a:buNone/>
              <a:defRPr lang="en-GB" dirty="0">
                <a:solidFill>
                  <a:schemeClr val="bg1"/>
                </a:solidFill>
              </a:defRPr>
            </a:lvl1pPr>
          </a:lstStyle>
          <a:p>
            <a:pPr marL="173038" lvl="0" indent="-173038" algn="ctr"/>
            <a:r>
              <a:rPr lang="en-US"/>
              <a:t>Click icon to add picture</a:t>
            </a:r>
          </a:p>
          <a:p>
            <a:pPr marL="173038" lvl="0" indent="-173038" algn="ctr"/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6" name="Picture 5" descr="A blue globe with black text&#10;&#10;Description automatically generated">
            <a:extLst>
              <a:ext uri="{FF2B5EF4-FFF2-40B4-BE49-F238E27FC236}">
                <a16:creationId xmlns:a16="http://schemas.microsoft.com/office/drawing/2014/main" id="{98ED7B2B-B038-9938-BA3B-1D069FE4F1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3A8B1E67-8180-D105-B110-E13050BF2F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36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182C1D39-1DAB-0A01-4506-9D41CDDC42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3" name="Picture 2" descr="A screen shot of a cellphone&#10;&#10;Description automatically generated">
            <a:extLst>
              <a:ext uri="{FF2B5EF4-FFF2-40B4-BE49-F238E27FC236}">
                <a16:creationId xmlns:a16="http://schemas.microsoft.com/office/drawing/2014/main" id="{4700942B-6AF0-98F0-DE15-CE285F2046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109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638F403C-B736-FCEA-DDF9-DE5767123E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3" name="Picture 2" descr="A screen shot of a cellphone&#10;&#10;Description automatically generated">
            <a:extLst>
              <a:ext uri="{FF2B5EF4-FFF2-40B4-BE49-F238E27FC236}">
                <a16:creationId xmlns:a16="http://schemas.microsoft.com/office/drawing/2014/main" id="{D86512AF-BB48-F339-682E-7BA0F029EB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388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dar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ellphone&#10;&#10;Description automatically generated">
            <a:extLst>
              <a:ext uri="{FF2B5EF4-FFF2-40B4-BE49-F238E27FC236}">
                <a16:creationId xmlns:a16="http://schemas.microsoft.com/office/drawing/2014/main" id="{37925F5B-9A9C-0B69-D077-92BA0E1192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  <p:pic>
        <p:nvPicPr>
          <p:cNvPr id="6" name="Picture 5" descr="A blue globe with black text&#10;&#10;Description automatically generated">
            <a:extLst>
              <a:ext uri="{FF2B5EF4-FFF2-40B4-BE49-F238E27FC236}">
                <a16:creationId xmlns:a16="http://schemas.microsoft.com/office/drawing/2014/main" id="{ED0E3FF7-C5FC-A3EC-5726-BFD946A441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275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peach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4598894"/>
            <a:ext cx="1823085" cy="110938"/>
          </a:xfrm>
        </p:spPr>
        <p:txBody>
          <a:bodyPr tIns="0" bIns="0" anchor="b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Optional small text </a:t>
            </a:r>
            <a:endParaRPr lang="en-GB"/>
          </a:p>
        </p:txBody>
      </p:sp>
      <p:pic>
        <p:nvPicPr>
          <p:cNvPr id="8" name="Picture 7" descr="A blue globe with black text&#10;&#10;Description automatically generated">
            <a:extLst>
              <a:ext uri="{FF2B5EF4-FFF2-40B4-BE49-F238E27FC236}">
                <a16:creationId xmlns:a16="http://schemas.microsoft.com/office/drawing/2014/main" id="{BBD5C923-F1BB-EE21-1884-B30F1336A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3" name="Picture 2" descr="A screen shot of a cellphone&#10;&#10;Description automatically generated">
            <a:extLst>
              <a:ext uri="{FF2B5EF4-FFF2-40B4-BE49-F238E27FC236}">
                <a16:creationId xmlns:a16="http://schemas.microsoft.com/office/drawing/2014/main" id="{99E0E910-139D-1A2B-FBB4-BB1512D86D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170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Snapsho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1066800"/>
            <a:ext cx="6336357" cy="730250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0" spc="-10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this text box. Try to keep to two lines of text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464494" y="1819247"/>
            <a:ext cx="6336356" cy="223556"/>
          </a:xfrm>
        </p:spPr>
        <p:txBody>
          <a:bodyPr tIns="0"/>
          <a:lstStyle>
            <a:lvl1pPr marL="0" indent="0">
              <a:lnSpc>
                <a:spcPct val="120000"/>
              </a:lnSpc>
              <a:buNone/>
              <a:defRPr lang="en-US" sz="1100" kern="1200" spc="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Enter text here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4" hasCustomPrompt="1"/>
          </p:nvPr>
        </p:nvSpPr>
        <p:spPr>
          <a:xfrm>
            <a:off x="465138" y="2387600"/>
            <a:ext cx="2058987" cy="2032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110000"/>
              <a:buNone/>
              <a:defRPr lang="en-GB" sz="1400" b="1" kern="1200" dirty="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Why</a:t>
            </a:r>
            <a:endParaRPr lang="en-GB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35" hasCustomPrompt="1"/>
          </p:nvPr>
        </p:nvSpPr>
        <p:spPr>
          <a:xfrm>
            <a:off x="3398838" y="2387600"/>
            <a:ext cx="2058987" cy="2032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110000"/>
              <a:buNone/>
              <a:defRPr lang="en-GB" sz="1400" b="1" kern="1200" dirty="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What</a:t>
            </a:r>
            <a:endParaRPr lang="en-GB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36" hasCustomPrompt="1"/>
          </p:nvPr>
        </p:nvSpPr>
        <p:spPr>
          <a:xfrm>
            <a:off x="6231818" y="2387600"/>
            <a:ext cx="2058987" cy="2032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110000"/>
              <a:buNone/>
              <a:defRPr lang="en-GB" sz="1400" b="1" kern="1200" dirty="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How</a:t>
            </a:r>
            <a:endParaRPr lang="en-GB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37" hasCustomPrompt="1"/>
          </p:nvPr>
        </p:nvSpPr>
        <p:spPr>
          <a:xfrm>
            <a:off x="465138" y="2675246"/>
            <a:ext cx="2454982" cy="1630054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10000"/>
              <a:buNone/>
              <a:defRPr lang="en-GB" sz="9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38" hasCustomPrompt="1"/>
          </p:nvPr>
        </p:nvSpPr>
        <p:spPr>
          <a:xfrm>
            <a:off x="3398838" y="2675246"/>
            <a:ext cx="2454982" cy="1630054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10000"/>
              <a:buNone/>
              <a:defRPr lang="en-GB" sz="9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39" hasCustomPrompt="1"/>
          </p:nvPr>
        </p:nvSpPr>
        <p:spPr>
          <a:xfrm>
            <a:off x="6231818" y="2675246"/>
            <a:ext cx="2454982" cy="1630054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10000"/>
              <a:buNone/>
              <a:defRPr lang="en-GB" sz="9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text here</a:t>
            </a:r>
            <a:endParaRPr lang="en-GB"/>
          </a:p>
        </p:txBody>
      </p:sp>
      <p:pic>
        <p:nvPicPr>
          <p:cNvPr id="5" name="Picture 4" descr="A blue globe with black text&#10;&#10;Description automatically generated">
            <a:extLst>
              <a:ext uri="{FF2B5EF4-FFF2-40B4-BE49-F238E27FC236}">
                <a16:creationId xmlns:a16="http://schemas.microsoft.com/office/drawing/2014/main" id="{ACEBBE92-A421-2B39-72F4-C0FB78514E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BA20968D-5BF3-1962-4F37-8BD150E012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642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y_metric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4572001" y="1264415"/>
            <a:ext cx="1118877" cy="25853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5961059" y="833051"/>
            <a:ext cx="1118877" cy="376238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2800" b="1" kern="0" spc="-150" dirty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1B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5961059" y="1264415"/>
            <a:ext cx="1118877" cy="25853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7350117" y="833051"/>
            <a:ext cx="1118877" cy="376238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2800" b="1" kern="0" spc="-150" dirty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100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32" hasCustomPrompt="1"/>
          </p:nvPr>
        </p:nvSpPr>
        <p:spPr>
          <a:xfrm>
            <a:off x="7350117" y="1264415"/>
            <a:ext cx="1118877" cy="25853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4572001" y="833051"/>
            <a:ext cx="1118877" cy="376238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2800" b="1" kern="0" spc="-150" dirty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1,000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4572000" y="4596644"/>
            <a:ext cx="2076456" cy="193899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100" kern="1200" baseline="3000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en-US" sz="1100" kern="12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en-US" sz="1100" kern="12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en-US" sz="1100" kern="12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en-US" sz="1100" kern="120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Contact: Enter name</a:t>
            </a:r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4572000" y="2220995"/>
            <a:ext cx="2349182" cy="75518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40" name="Text Placeholder 6"/>
          <p:cNvSpPr>
            <a:spLocks noGrp="1"/>
          </p:cNvSpPr>
          <p:nvPr>
            <p:ph type="body" sz="quarter" idx="35" hasCustomPrompt="1"/>
          </p:nvPr>
        </p:nvSpPr>
        <p:spPr>
          <a:xfrm>
            <a:off x="4572000" y="2011424"/>
            <a:ext cx="2349182" cy="202076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1200" b="1" kern="0" spc="-50" baseline="0" dirty="0">
                <a:solidFill>
                  <a:schemeClr val="accent1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Subhead</a:t>
            </a:r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36" hasCustomPrompt="1"/>
          </p:nvPr>
        </p:nvSpPr>
        <p:spPr>
          <a:xfrm>
            <a:off x="7350117" y="2214199"/>
            <a:ext cx="1118877" cy="25853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42" name="Text Placeholder 6"/>
          <p:cNvSpPr>
            <a:spLocks noGrp="1"/>
          </p:cNvSpPr>
          <p:nvPr>
            <p:ph type="body" sz="quarter" idx="37" hasCustomPrompt="1"/>
          </p:nvPr>
        </p:nvSpPr>
        <p:spPr>
          <a:xfrm>
            <a:off x="7350117" y="2004627"/>
            <a:ext cx="1118877" cy="202076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1200" b="1" kern="0" spc="-50" baseline="0" dirty="0">
                <a:solidFill>
                  <a:schemeClr val="accent1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Subhead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38" hasCustomPrompt="1"/>
          </p:nvPr>
        </p:nvSpPr>
        <p:spPr>
          <a:xfrm>
            <a:off x="4572000" y="3340330"/>
            <a:ext cx="2349182" cy="81218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44" name="Text Placeholder 6"/>
          <p:cNvSpPr>
            <a:spLocks noGrp="1"/>
          </p:cNvSpPr>
          <p:nvPr>
            <p:ph type="body" sz="quarter" idx="39" hasCustomPrompt="1"/>
          </p:nvPr>
        </p:nvSpPr>
        <p:spPr>
          <a:xfrm>
            <a:off x="4572000" y="3130759"/>
            <a:ext cx="2349182" cy="202076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1200" b="1" kern="0" spc="-50" baseline="0" dirty="0">
                <a:solidFill>
                  <a:schemeClr val="accent1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Subhead</a:t>
            </a: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40" hasCustomPrompt="1"/>
          </p:nvPr>
        </p:nvSpPr>
        <p:spPr>
          <a:xfrm>
            <a:off x="7350117" y="2825990"/>
            <a:ext cx="1118877" cy="25853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46" name="Text Placeholder 6"/>
          <p:cNvSpPr>
            <a:spLocks noGrp="1"/>
          </p:cNvSpPr>
          <p:nvPr>
            <p:ph type="body" sz="quarter" idx="41" hasCustomPrompt="1"/>
          </p:nvPr>
        </p:nvSpPr>
        <p:spPr>
          <a:xfrm>
            <a:off x="7350117" y="2616418"/>
            <a:ext cx="1118877" cy="202076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1200" b="1" kern="0" spc="-50" baseline="0" dirty="0">
                <a:solidFill>
                  <a:schemeClr val="accent1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Subhead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33"/>
          </p:nvPr>
        </p:nvSpPr>
        <p:spPr>
          <a:xfrm>
            <a:off x="464494" y="1894708"/>
            <a:ext cx="3770956" cy="1704412"/>
          </a:xfrm>
        </p:spPr>
        <p:txBody>
          <a:bodyPr tIns="0"/>
          <a:lstStyle>
            <a:lvl1pPr marL="0" indent="0">
              <a:lnSpc>
                <a:spcPct val="120000"/>
              </a:lnSpc>
              <a:buNone/>
              <a:defRPr lang="en-US" sz="1100" kern="1200" spc="0" baseline="0" dirty="0" smtClean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594264"/>
            <a:ext cx="3770957" cy="1257300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0" spc="-10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this text box. Try to keep to three lines of text</a:t>
            </a:r>
          </a:p>
        </p:txBody>
      </p:sp>
      <p:pic>
        <p:nvPicPr>
          <p:cNvPr id="4" name="Picture 3" descr="A blue globe with black text&#10;&#10;Description automatically generated">
            <a:extLst>
              <a:ext uri="{FF2B5EF4-FFF2-40B4-BE49-F238E27FC236}">
                <a16:creationId xmlns:a16="http://schemas.microsoft.com/office/drawing/2014/main" id="{FCE8B0B5-87C6-4800-DA7B-10B4BDAC16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80E1427C-6F38-A0C3-1487-D2319DCACA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839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y_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4700906" y="4596644"/>
            <a:ext cx="2076456" cy="193899"/>
          </a:xfrm>
        </p:spPr>
        <p:txBody>
          <a:bodyPr/>
          <a:lstStyle>
            <a:lvl1pPr marL="0" indent="0" algn="l" defTabSz="914400" rtl="0" eaLnBrk="1" latinLnBrk="0" hangingPunct="1">
              <a:buNone/>
              <a:defRPr lang="en-US" sz="1100" kern="1200" baseline="30000" dirty="0" smtClean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en-US" sz="1100" kern="12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en-US" sz="1100" kern="12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en-US" sz="1100" kern="12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en-US" sz="1100" kern="1200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Contact: Enter name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4493" y="594264"/>
            <a:ext cx="3770957" cy="1257300"/>
          </a:xfrm>
        </p:spPr>
        <p:txBody>
          <a:bodyPr t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0" spc="-100" baseline="0" dirty="0" smtClean="0">
                <a:solidFill>
                  <a:schemeClr val="accent3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0" spc="-150" baseline="0" dirty="0" smtClean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000" b="1" kern="0" spc="-1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this text box. Try to keep to three lines of text</a:t>
            </a:r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4700906" y="2409365"/>
            <a:ext cx="2349182" cy="75518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40" name="Text Placeholder 6"/>
          <p:cNvSpPr>
            <a:spLocks noGrp="1"/>
          </p:cNvSpPr>
          <p:nvPr>
            <p:ph type="body" sz="quarter" idx="35" hasCustomPrompt="1"/>
          </p:nvPr>
        </p:nvSpPr>
        <p:spPr>
          <a:xfrm>
            <a:off x="4700906" y="2199794"/>
            <a:ext cx="2349182" cy="202076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1200" b="1" kern="0" spc="-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Subhead</a:t>
            </a:r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36" hasCustomPrompt="1"/>
          </p:nvPr>
        </p:nvSpPr>
        <p:spPr>
          <a:xfrm>
            <a:off x="7479023" y="2402569"/>
            <a:ext cx="1118877" cy="25853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42" name="Text Placeholder 6"/>
          <p:cNvSpPr>
            <a:spLocks noGrp="1"/>
          </p:cNvSpPr>
          <p:nvPr>
            <p:ph type="body" sz="quarter" idx="37" hasCustomPrompt="1"/>
          </p:nvPr>
        </p:nvSpPr>
        <p:spPr>
          <a:xfrm>
            <a:off x="7479023" y="2192997"/>
            <a:ext cx="1118877" cy="202076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1200" b="1" kern="0" spc="-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Subhead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38" hasCustomPrompt="1"/>
          </p:nvPr>
        </p:nvSpPr>
        <p:spPr>
          <a:xfrm>
            <a:off x="4700906" y="3528700"/>
            <a:ext cx="2349182" cy="40927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44" name="Text Placeholder 6"/>
          <p:cNvSpPr>
            <a:spLocks noGrp="1"/>
          </p:cNvSpPr>
          <p:nvPr>
            <p:ph type="body" sz="quarter" idx="39" hasCustomPrompt="1"/>
          </p:nvPr>
        </p:nvSpPr>
        <p:spPr>
          <a:xfrm>
            <a:off x="4700906" y="3319129"/>
            <a:ext cx="2349182" cy="202076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1200" b="1" kern="0" spc="-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Subhead</a:t>
            </a: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40" hasCustomPrompt="1"/>
          </p:nvPr>
        </p:nvSpPr>
        <p:spPr>
          <a:xfrm>
            <a:off x="7479023" y="3014360"/>
            <a:ext cx="1118877" cy="25853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en-US" sz="1400" kern="1200" baseline="300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Enter subtitle</a:t>
            </a:r>
          </a:p>
        </p:txBody>
      </p:sp>
      <p:sp>
        <p:nvSpPr>
          <p:cNvPr id="46" name="Text Placeholder 6"/>
          <p:cNvSpPr>
            <a:spLocks noGrp="1"/>
          </p:cNvSpPr>
          <p:nvPr>
            <p:ph type="body" sz="quarter" idx="41" hasCustomPrompt="1"/>
          </p:nvPr>
        </p:nvSpPr>
        <p:spPr>
          <a:xfrm>
            <a:off x="7479023" y="2804788"/>
            <a:ext cx="1118877" cy="202076"/>
          </a:xfrm>
        </p:spPr>
        <p:txBody>
          <a:bodyPr vert="horz" wrap="square" lIns="0" tIns="0" rIns="0" bIns="0" rtlCol="0" anchor="t">
            <a:noAutofit/>
          </a:bodyPr>
          <a:lstStyle>
            <a:lvl1pPr marL="0" indent="0">
              <a:buNone/>
              <a:defRPr lang="en-US" sz="1200" b="1" kern="0" spc="-50" baseline="0" dirty="0">
                <a:solidFill>
                  <a:schemeClr val="tx1"/>
                </a:solidFill>
                <a:latin typeface="+mj-lt"/>
                <a:ea typeface="Roboto Medium" panose="02000000000000000000" pitchFamily="2" charset="0"/>
              </a:defRPr>
            </a:lvl1pPr>
          </a:lstStyle>
          <a:p>
            <a:pPr marL="173038" lvl="0" indent="-173038">
              <a:lnSpc>
                <a:spcPct val="90000"/>
              </a:lnSpc>
              <a:spcBef>
                <a:spcPct val="0"/>
              </a:spcBef>
            </a:pPr>
            <a:r>
              <a:rPr lang="en-US"/>
              <a:t>Subhead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4699000" y="826205"/>
            <a:ext cx="3898900" cy="1114259"/>
          </a:xfrm>
        </p:spPr>
        <p:txBody>
          <a:bodyPr/>
          <a:lstStyle>
            <a:lvl1pPr marL="0" indent="0">
              <a:buNone/>
              <a:defRPr sz="20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Here’s a place for your quote. We recommend to keep it short. Maybe about this long.”</a:t>
            </a:r>
            <a:endParaRPr lang="en-GB"/>
          </a:p>
        </p:txBody>
      </p:sp>
      <p:sp>
        <p:nvSpPr>
          <p:cNvPr id="4" name="TextBox 3"/>
          <p:cNvSpPr txBox="1"/>
          <p:nvPr userDrawn="1"/>
        </p:nvSpPr>
        <p:spPr>
          <a:xfrm>
            <a:off x="4483100" y="826205"/>
            <a:ext cx="431800" cy="406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r>
              <a:rPr lang="en-US" sz="2000">
                <a:solidFill>
                  <a:srgbClr val="7BAE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en-GB" sz="2000" err="1">
              <a:solidFill>
                <a:srgbClr val="7BAED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3"/>
          </p:nvPr>
        </p:nvSpPr>
        <p:spPr>
          <a:xfrm>
            <a:off x="464494" y="1894708"/>
            <a:ext cx="3770956" cy="1704412"/>
          </a:xfrm>
        </p:spPr>
        <p:txBody>
          <a:bodyPr tIns="0"/>
          <a:lstStyle>
            <a:lvl1pPr marL="0" indent="0">
              <a:lnSpc>
                <a:spcPct val="120000"/>
              </a:lnSpc>
              <a:buNone/>
              <a:defRPr lang="en-US" sz="1100" kern="1200" spc="0" baseline="0" dirty="0" smtClean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3037" indent="0">
              <a:buNone/>
              <a:defRPr/>
            </a:lvl2pPr>
            <a:lvl3pPr marL="323850" indent="0">
              <a:buNone/>
              <a:defRPr/>
            </a:lvl3pPr>
            <a:lvl4pPr marL="457200" indent="0">
              <a:buNone/>
              <a:defRPr/>
            </a:lvl4pPr>
            <a:lvl5pPr marL="593725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  <a:buNone/>
            </a:pPr>
            <a:r>
              <a:rPr lang="en-US"/>
              <a:t>Click to edit Master text styles</a:t>
            </a:r>
          </a:p>
        </p:txBody>
      </p:sp>
      <p:pic>
        <p:nvPicPr>
          <p:cNvPr id="6" name="Picture 5" descr="A blue globe with black text&#10;&#10;Description automatically generated">
            <a:extLst>
              <a:ext uri="{FF2B5EF4-FFF2-40B4-BE49-F238E27FC236}">
                <a16:creationId xmlns:a16="http://schemas.microsoft.com/office/drawing/2014/main" id="{97FC5E52-D030-9546-3F22-215D5C913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590124-66BE-F73B-8677-555726C3DD4F}"/>
              </a:ext>
            </a:extLst>
          </p:cNvPr>
          <p:cNvSpPr txBox="1"/>
          <p:nvPr userDrawn="1"/>
        </p:nvSpPr>
        <p:spPr>
          <a:xfrm>
            <a:off x="2085278" y="-847493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screen shot of a cellphone&#10;&#10;Description automatically generated">
            <a:extLst>
              <a:ext uri="{FF2B5EF4-FFF2-40B4-BE49-F238E27FC236}">
                <a16:creationId xmlns:a16="http://schemas.microsoft.com/office/drawing/2014/main" id="{A2F9C683-CB27-636E-DA8D-69C254AF02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226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 userDrawn="1"/>
        </p:nvSpPr>
        <p:spPr bwMode="blackWhite">
          <a:xfrm>
            <a:off x="1831837" y="4525456"/>
            <a:ext cx="5480327" cy="25577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34285" rIns="0" bIns="137160" anchor="b" anchorCtr="0">
            <a:spAutoFit/>
          </a:bodyPr>
          <a:lstStyle/>
          <a:p>
            <a:pPr algn="ctr" defTabSz="685574" eaLnBrk="0" hangingPunct="0">
              <a:lnSpc>
                <a:spcPts val="675"/>
              </a:lnSpc>
              <a:defRPr/>
            </a:pPr>
            <a:r>
              <a:rPr lang="en-US" sz="52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2024 INCOSE, LLC. All rights reserved. </a:t>
            </a:r>
          </a:p>
        </p:txBody>
      </p:sp>
      <p:pic>
        <p:nvPicPr>
          <p:cNvPr id="8" name="Picture 7" descr="A blue globe with white lines around it&#10;&#10;Description automatically generated">
            <a:extLst>
              <a:ext uri="{FF2B5EF4-FFF2-40B4-BE49-F238E27FC236}">
                <a16:creationId xmlns:a16="http://schemas.microsoft.com/office/drawing/2014/main" id="{FB20EAA7-716C-38C2-3C6B-AAA74AE21E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452" y="843657"/>
            <a:ext cx="3939096" cy="3098756"/>
          </a:xfrm>
          <a:prstGeom prst="rect">
            <a:avLst/>
          </a:prstGeom>
        </p:spPr>
      </p:pic>
      <p:pic>
        <p:nvPicPr>
          <p:cNvPr id="3" name="Picture 2" descr="A screen shot of a cellphone&#10;&#10;Description automatically generated">
            <a:extLst>
              <a:ext uri="{FF2B5EF4-FFF2-40B4-BE49-F238E27FC236}">
                <a16:creationId xmlns:a16="http://schemas.microsoft.com/office/drawing/2014/main" id="{8C7D1445-FBC7-9DBC-273B-4623236ACC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0516" y="7105"/>
            <a:ext cx="1162900" cy="97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95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78F6BFEB-A9CC-5711-9FA1-A3C2014BA4F3}"/>
              </a:ext>
            </a:extLst>
          </p:cNvPr>
          <p:cNvSpPr txBox="1">
            <a:spLocks noChangeArrowheads="1"/>
          </p:cNvSpPr>
          <p:nvPr userDrawn="1"/>
        </p:nvSpPr>
        <p:spPr bwMode="blackWhite">
          <a:xfrm>
            <a:off x="1831837" y="4525456"/>
            <a:ext cx="5480327" cy="25577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34285" rIns="0" bIns="137160" anchor="b" anchorCtr="0">
            <a:spAutoFit/>
          </a:bodyPr>
          <a:lstStyle/>
          <a:p>
            <a:pPr algn="ctr" defTabSz="685574" eaLnBrk="0" hangingPunct="0">
              <a:lnSpc>
                <a:spcPts val="675"/>
              </a:lnSpc>
              <a:defRPr/>
            </a:pPr>
            <a:r>
              <a:rPr lang="en-US" sz="52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2025 INCOSE, LLC. All rights reserved. </a:t>
            </a: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6DAAAD15-9988-46F1-806D-7E5457709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8793" y="1734033"/>
            <a:ext cx="2566414" cy="1675433"/>
          </a:xfrm>
          <a:prstGeom prst="rect">
            <a:avLst/>
          </a:prstGeom>
        </p:spPr>
      </p:pic>
      <p:pic>
        <p:nvPicPr>
          <p:cNvPr id="5" name="Picture 4" descr="A screen shot of a cellphone&#10;&#10;Description automatically generated">
            <a:extLst>
              <a:ext uri="{FF2B5EF4-FFF2-40B4-BE49-F238E27FC236}">
                <a16:creationId xmlns:a16="http://schemas.microsoft.com/office/drawing/2014/main" id="{3D63801B-E93E-ABE4-F399-33955118CA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0516" y="7105"/>
            <a:ext cx="1162900" cy="97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56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globe with black text&#10;&#10;Description automatically generated">
            <a:extLst>
              <a:ext uri="{FF2B5EF4-FFF2-40B4-BE49-F238E27FC236}">
                <a16:creationId xmlns:a16="http://schemas.microsoft.com/office/drawing/2014/main" id="{76B7041F-6F9B-9892-E5D6-D3BB884DDB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5" name="Picture 4" descr="A screen shot of a cellphone&#10;&#10;Description automatically generated">
            <a:extLst>
              <a:ext uri="{FF2B5EF4-FFF2-40B4-BE49-F238E27FC236}">
                <a16:creationId xmlns:a16="http://schemas.microsoft.com/office/drawing/2014/main" id="{AAF82831-5C73-6BDF-33AF-7983154DD6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717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D9DD6903-31DD-5348-931E-827644FF87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34764" y="-145473"/>
            <a:ext cx="9413527" cy="54344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788"/>
            </a:lvl1pPr>
          </a:lstStyle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664582-F807-9F45-5B95-3797C247152E}"/>
              </a:ext>
            </a:extLst>
          </p:cNvPr>
          <p:cNvSpPr txBox="1"/>
          <p:nvPr userDrawn="1"/>
        </p:nvSpPr>
        <p:spPr>
          <a:xfrm>
            <a:off x="7880554" y="4560147"/>
            <a:ext cx="805350" cy="17145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>
              <a:lnSpc>
                <a:spcPct val="150000"/>
              </a:lnSpc>
              <a:spcBef>
                <a:spcPts val="1200"/>
              </a:spcBef>
              <a:buClr>
                <a:srgbClr val="CC0000"/>
              </a:buClr>
              <a:buSzPct val="110000"/>
            </a:pPr>
            <a:r>
              <a:rPr lang="en-GB" sz="800" spc="0" baseline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incose.org</a:t>
            </a:r>
            <a:r>
              <a:rPr lang="en-GB" sz="800" spc="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fld id="{A86CDF6F-2953-460E-BD1D-295C411077A7}" type="slidenum">
              <a:rPr lang="en-GB" sz="800" spc="0" baseline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spc="0" baseline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blue globe with black text&#10;&#10;Description automatically generated">
            <a:extLst>
              <a:ext uri="{FF2B5EF4-FFF2-40B4-BE49-F238E27FC236}">
                <a16:creationId xmlns:a16="http://schemas.microsoft.com/office/drawing/2014/main" id="{2CA7F5EB-340C-421B-C12B-424D75E114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" y="32157"/>
            <a:ext cx="617567" cy="405993"/>
          </a:xfrm>
          <a:prstGeom prst="rect">
            <a:avLst/>
          </a:prstGeom>
        </p:spPr>
      </p:pic>
      <p:pic>
        <p:nvPicPr>
          <p:cNvPr id="8" name="Picture 7" descr="A screen shot of a cellphone&#10;&#10;Description automatically generated">
            <a:extLst>
              <a:ext uri="{FF2B5EF4-FFF2-40B4-BE49-F238E27FC236}">
                <a16:creationId xmlns:a16="http://schemas.microsoft.com/office/drawing/2014/main" id="{2BAE814B-7661-064C-0985-723A9BA65B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328" y="7105"/>
            <a:ext cx="545088" cy="4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75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57200" y="435081"/>
            <a:ext cx="8069136" cy="26478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marL="0" lvl="0" indent="0">
              <a:spcBef>
                <a:spcPts val="1200"/>
              </a:spcBef>
              <a:buClr>
                <a:srgbClr val="0072C8"/>
              </a:buClr>
              <a:buSzPct val="110000"/>
              <a:buFont typeface="Wingdings" panose="05000000000000000000" pitchFamily="2" charset="2"/>
            </a:pP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072134"/>
            <a:ext cx="8236324" cy="1059264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EACC2F-48B3-2B36-8BC9-D9816754DC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06478-8429-4C11-A491-196DCD202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8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4071" r:id="rId2"/>
    <p:sldLayoutId id="2147484001" r:id="rId3"/>
    <p:sldLayoutId id="2147484067" r:id="rId4"/>
    <p:sldLayoutId id="2147484044" r:id="rId5"/>
    <p:sldLayoutId id="2147484078" r:id="rId6"/>
    <p:sldLayoutId id="2147484079" r:id="rId7"/>
    <p:sldLayoutId id="2147484068" r:id="rId8"/>
    <p:sldLayoutId id="2147484069" r:id="rId9"/>
    <p:sldLayoutId id="2147484016" r:id="rId10"/>
    <p:sldLayoutId id="2147484080" r:id="rId11"/>
    <p:sldLayoutId id="2147484045" r:id="rId12"/>
    <p:sldLayoutId id="2147484054" r:id="rId13"/>
    <p:sldLayoutId id="2147484000" r:id="rId14"/>
    <p:sldLayoutId id="2147484081" r:id="rId15"/>
    <p:sldLayoutId id="2147484038" r:id="rId16"/>
    <p:sldLayoutId id="2147484084" r:id="rId17"/>
    <p:sldLayoutId id="2147484077" r:id="rId18"/>
    <p:sldLayoutId id="2147484062" r:id="rId19"/>
    <p:sldLayoutId id="2147483965" r:id="rId20"/>
    <p:sldLayoutId id="2147484035" r:id="rId21"/>
    <p:sldLayoutId id="2147484070" r:id="rId22"/>
    <p:sldLayoutId id="2147484051" r:id="rId23"/>
    <p:sldLayoutId id="2147484053" r:id="rId24"/>
    <p:sldLayoutId id="2147484052" r:id="rId25"/>
    <p:sldLayoutId id="2147484083" r:id="rId26"/>
    <p:sldLayoutId id="2147484042" r:id="rId27"/>
    <p:sldLayoutId id="2147484043" r:id="rId28"/>
    <p:sldLayoutId id="2147484085" r:id="rId29"/>
    <p:sldLayoutId id="2147484050" r:id="rId30"/>
    <p:sldLayoutId id="2147483967" r:id="rId31"/>
    <p:sldLayoutId id="2147483990" r:id="rId32"/>
    <p:sldLayoutId id="2147484058" r:id="rId33"/>
    <p:sldLayoutId id="2147484060" r:id="rId34"/>
    <p:sldLayoutId id="2147484046" r:id="rId35"/>
    <p:sldLayoutId id="2147484048" r:id="rId36"/>
    <p:sldLayoutId id="2147484064" r:id="rId37"/>
    <p:sldLayoutId id="2147484056" r:id="rId38"/>
    <p:sldLayoutId id="2147483986" r:id="rId39"/>
    <p:sldLayoutId id="2147484010" r:id="rId40"/>
    <p:sldLayoutId id="2147484004" r:id="rId41"/>
    <p:sldLayoutId id="2147484059" r:id="rId42"/>
    <p:sldLayoutId id="2147484018" r:id="rId43"/>
    <p:sldLayoutId id="2147484082" r:id="rId44"/>
    <p:sldLayoutId id="2147484030" r:id="rId45"/>
    <p:sldLayoutId id="2147484061" r:id="rId46"/>
    <p:sldLayoutId id="2147484065" r:id="rId47"/>
    <p:sldLayoutId id="2147484003" r:id="rId48"/>
    <p:sldLayoutId id="2147484023" r:id="rId49"/>
    <p:sldLayoutId id="2147484072" r:id="rId50"/>
    <p:sldLayoutId id="2147484074" r:id="rId5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1800" b="1" kern="0" spc="-100" baseline="0" dirty="0">
          <a:solidFill>
            <a:schemeClr val="accent3"/>
          </a:solidFill>
          <a:latin typeface="Arial" panose="020B0604020202020204" pitchFamily="34" charset="0"/>
          <a:ea typeface="Roboto Medium" panose="02000000000000000000" pitchFamily="2" charset="0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SzPct val="110000"/>
        <a:buFont typeface="Arial" panose="020B0604020202020204" pitchFamily="34" charset="0"/>
        <a:buChar char="•"/>
        <a:defRPr lang="en-US" sz="1200" kern="1200" spc="0" baseline="0" dirty="0" smtClean="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23850" indent="-150813" algn="l" defTabSz="9144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SzPct val="110000"/>
        <a:buFont typeface="Arial" panose="020B0604020202020204" pitchFamily="34" charset="0"/>
        <a:buChar char="•"/>
        <a:defRPr lang="en-US" sz="1100" kern="1200" spc="0" baseline="0" dirty="0" smtClean="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57200" indent="-133350" algn="l" defTabSz="9144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SzPct val="110000"/>
        <a:buFont typeface="Arial" panose="020B0604020202020204" pitchFamily="34" charset="0"/>
        <a:buChar char="•"/>
        <a:defRPr lang="en-US" sz="1050" kern="1200" spc="0" baseline="0" dirty="0" smtClean="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90550" indent="-133350" algn="l" defTabSz="9144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SzPct val="110000"/>
        <a:buFont typeface="Arial" panose="020B0604020202020204" pitchFamily="34" charset="0"/>
        <a:buChar char="•"/>
        <a:defRPr lang="en-US" sz="1000" kern="1200" spc="0" baseline="0" dirty="0" smtClean="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04850" indent="-111125" algn="l" defTabSz="9144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SzPct val="110000"/>
        <a:buFont typeface="Arial" panose="020B0604020202020204" pitchFamily="34" charset="0"/>
        <a:buChar char="•"/>
        <a:defRPr lang="en-US" sz="1000" kern="1200" spc="0" baseline="0" dirty="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4">
          <p15:clr>
            <a:srgbClr val="F26B43"/>
          </p15:clr>
        </p15:guide>
        <p15:guide id="4" pos="288">
          <p15:clr>
            <a:srgbClr val="F26B43"/>
          </p15:clr>
        </p15:guide>
        <p15:guide id="5" pos="5472">
          <p15:clr>
            <a:srgbClr val="F26B43"/>
          </p15:clr>
        </p15:guide>
        <p15:guide id="6" pos="5616">
          <p15:clr>
            <a:srgbClr val="F26B43"/>
          </p15:clr>
        </p15:guide>
        <p15:guide id="7" orient="horz" pos="3084">
          <p15:clr>
            <a:srgbClr val="F26B43"/>
          </p15:clr>
        </p15:guide>
        <p15:guide id="8" orient="horz" pos="672">
          <p15:clr>
            <a:srgbClr val="F26B43"/>
          </p15:clr>
        </p15:guide>
        <p15:guide id="9" orient="horz" pos="276">
          <p15:clr>
            <a:srgbClr val="F26B43"/>
          </p15:clr>
        </p15:guide>
        <p15:guide id="10" orient="horz" pos="2964">
          <p15:clr>
            <a:srgbClr val="F26B43"/>
          </p15:clr>
        </p15:guide>
        <p15:guide id="11" orient="horz" pos="1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sp.slalom.com/ourfirm/studio/SitePages/templates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742199-62B9-934F-90E5-621672586A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958" y="3605261"/>
            <a:ext cx="4802019" cy="1106863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Eric Alexander</a:t>
            </a:r>
          </a:p>
          <a:p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Alan Bouchard</a:t>
            </a:r>
            <a:endParaRPr lang="en-US" sz="1400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Kiffin Bryan</a:t>
            </a:r>
          </a:p>
          <a:p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Megan Turner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067F47-FE59-25FD-1E0D-F7D7E64973F7}"/>
              </a:ext>
            </a:extLst>
          </p:cNvPr>
          <p:cNvSpPr txBox="1"/>
          <p:nvPr/>
        </p:nvSpPr>
        <p:spPr>
          <a:xfrm>
            <a:off x="1761311" y="495859"/>
            <a:ext cx="27170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/>
              <a:t>International Council on Systems Engineering</a:t>
            </a:r>
          </a:p>
          <a:p>
            <a:pPr algn="ctr"/>
            <a:r>
              <a:rPr lang="en-US" sz="800" i="1"/>
              <a:t>A better world through a systems approach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AC76A9-DF4F-07E0-C3C9-60BA733F8890}"/>
              </a:ext>
            </a:extLst>
          </p:cNvPr>
          <p:cNvSpPr txBox="1"/>
          <p:nvPr/>
        </p:nvSpPr>
        <p:spPr>
          <a:xfrm>
            <a:off x="6520070" y="258417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4F77622-C806-5885-CFE4-F9CA821F3C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200" y="4735497"/>
            <a:ext cx="2957639" cy="20537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FR" dirty="0"/>
              <a:t>INCOSE Great Plains Chapter Meeting</a:t>
            </a:r>
          </a:p>
        </p:txBody>
      </p:sp>
      <p:pic>
        <p:nvPicPr>
          <p:cNvPr id="11" name="Picture 10" descr="A blue and white sphere with lines&#10;&#10;Description automatically generated">
            <a:extLst>
              <a:ext uri="{FF2B5EF4-FFF2-40B4-BE49-F238E27FC236}">
                <a16:creationId xmlns:a16="http://schemas.microsoft.com/office/drawing/2014/main" id="{D9F8E628-4C4F-7982-6F01-AAA94DAFA7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061" y="4230255"/>
            <a:ext cx="1164271" cy="877246"/>
          </a:xfrm>
          <a:prstGeom prst="rect">
            <a:avLst/>
          </a:prstGeom>
        </p:spPr>
      </p:pic>
      <p:pic>
        <p:nvPicPr>
          <p:cNvPr id="14" name="Picture 13" descr="A blue globe with black text&#10;&#10;Description automatically generated">
            <a:extLst>
              <a:ext uri="{FF2B5EF4-FFF2-40B4-BE49-F238E27FC236}">
                <a16:creationId xmlns:a16="http://schemas.microsoft.com/office/drawing/2014/main" id="{EAA4D7B4-584D-5D78-4DD2-165F38F709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2" y="277465"/>
            <a:ext cx="1258465" cy="8273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9E3EDE-2686-07F1-CF65-30BC5BAB9C18}"/>
              </a:ext>
            </a:extLst>
          </p:cNvPr>
          <p:cNvSpPr txBox="1"/>
          <p:nvPr/>
        </p:nvSpPr>
        <p:spPr>
          <a:xfrm>
            <a:off x="7301345" y="1856509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77BCEF-D8CC-8E80-488D-0E0BD5226C7F}"/>
              </a:ext>
            </a:extLst>
          </p:cNvPr>
          <p:cNvSpPr txBox="1"/>
          <p:nvPr/>
        </p:nvSpPr>
        <p:spPr>
          <a:xfrm>
            <a:off x="7578436" y="188421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2CAA53-8479-2062-71A8-37952412C9F0}"/>
              </a:ext>
            </a:extLst>
          </p:cNvPr>
          <p:cNvSpPr/>
          <p:nvPr/>
        </p:nvSpPr>
        <p:spPr>
          <a:xfrm>
            <a:off x="6688898" y="0"/>
            <a:ext cx="2455101" cy="5143500"/>
          </a:xfrm>
          <a:prstGeom prst="rect">
            <a:avLst/>
          </a:prstGeom>
          <a:solidFill>
            <a:srgbClr val="C01D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FR" sz="1400">
              <a:solidFill>
                <a:schemeClr val="bg1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7" name="Picture 6" descr="A city with trees around it&#10;&#10;Description automatically generated">
            <a:extLst>
              <a:ext uri="{FF2B5EF4-FFF2-40B4-BE49-F238E27FC236}">
                <a16:creationId xmlns:a16="http://schemas.microsoft.com/office/drawing/2014/main" id="{16425417-B2BA-4C67-6346-C38524149AF1}"/>
              </a:ext>
            </a:extLst>
          </p:cNvPr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107" y="431031"/>
            <a:ext cx="4208417" cy="4237847"/>
          </a:xfrm>
          <a:prstGeom prst="ellipse">
            <a:avLst/>
          </a:prstGeom>
        </p:spPr>
      </p:pic>
      <p:pic>
        <p:nvPicPr>
          <p:cNvPr id="12" name="Picture 11" descr="A screen shot of a cellphone&#10;&#10;Description automatically generated">
            <a:extLst>
              <a:ext uri="{FF2B5EF4-FFF2-40B4-BE49-F238E27FC236}">
                <a16:creationId xmlns:a16="http://schemas.microsoft.com/office/drawing/2014/main" id="{F204261B-4190-DCFE-7FA0-CBA03480478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8932" y="3963318"/>
            <a:ext cx="1318901" cy="110526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C6C09FC-B395-E04E-AF6A-95B3BCA16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1080291"/>
            <a:ext cx="4358640" cy="2408406"/>
          </a:xfrm>
        </p:spPr>
        <p:txBody>
          <a:bodyPr/>
          <a:lstStyle/>
          <a:p>
            <a:r>
              <a:rPr lang="en-US" sz="2800" b="0" spc="-150" dirty="0">
                <a:solidFill>
                  <a:srgbClr val="2B6FAB"/>
                </a:solidFill>
                <a:latin typeface="Arial"/>
                <a:ea typeface="Roboto Medium"/>
                <a:cs typeface="Arial"/>
              </a:rPr>
              <a:t>Reclaiming the </a:t>
            </a:r>
            <a:r>
              <a:rPr lang="en-US" sz="2800" i="1" spc="-150" dirty="0">
                <a:solidFill>
                  <a:srgbClr val="2B6FAB"/>
                </a:solidFill>
                <a:latin typeface="Arial"/>
                <a:ea typeface="Roboto Medium"/>
                <a:cs typeface="Arial"/>
              </a:rPr>
              <a:t>Engineering</a:t>
            </a:r>
            <a:r>
              <a:rPr lang="en-US" sz="2800" b="0" spc="-150" dirty="0">
                <a:solidFill>
                  <a:srgbClr val="2B6FAB"/>
                </a:solidFill>
                <a:latin typeface="Arial"/>
                <a:ea typeface="Roboto Medium"/>
                <a:cs typeface="Arial"/>
              </a:rPr>
              <a:t> in Model-Based Systems Engineering: </a:t>
            </a:r>
            <a:br>
              <a:rPr lang="en-US" sz="2800" b="0" spc="-150" dirty="0">
                <a:solidFill>
                  <a:srgbClr val="2B6FAB"/>
                </a:solidFill>
                <a:latin typeface="Arial"/>
                <a:ea typeface="Roboto Medium"/>
                <a:cs typeface="Arial"/>
              </a:rPr>
            </a:br>
            <a:r>
              <a:rPr lang="en-US" sz="2800" b="0" spc="-150" dirty="0">
                <a:solidFill>
                  <a:srgbClr val="2B6FAB"/>
                </a:solidFill>
                <a:latin typeface="Arial"/>
                <a:ea typeface="Roboto Medium"/>
                <a:cs typeface="Arial"/>
              </a:rPr>
              <a:t>Refocusing MBSE on Practical System Engineering Outcomes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6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7008E-30C9-D479-45D9-0B0A224A2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D2043AA-9377-1523-8D20-D4354EBD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15" y="742857"/>
            <a:ext cx="3225038" cy="2312253"/>
          </a:xfrm>
        </p:spPr>
        <p:txBody>
          <a:bodyPr/>
          <a:lstStyle/>
          <a:p>
            <a:r>
              <a:rPr lang="en-US" spc="0">
                <a:solidFill>
                  <a:schemeClr val="accent1"/>
                </a:solidFill>
                <a:ea typeface="+mj-lt"/>
                <a:cs typeface="+mj-lt"/>
              </a:rPr>
              <a:t>What this session is really about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484A1D-ED9C-4158-360E-36FE190540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6747" y="857974"/>
            <a:ext cx="3493627" cy="2506435"/>
          </a:xfr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en-US" sz="2000">
                <a:ea typeface="+mj-lt"/>
                <a:cs typeface="+mj-lt"/>
              </a:rPr>
              <a:t>MBSE success requires a return to system engineering-first thinking.</a:t>
            </a:r>
            <a:endParaRPr lang="en-US" sz="2000"/>
          </a:p>
          <a:p>
            <a:r>
              <a:rPr lang="en-US" sz="2000">
                <a:ea typeface="+mj-lt"/>
                <a:cs typeface="+mj-lt"/>
              </a:rPr>
              <a:t>We risk replacing document-based anti-patterns with model-based ones.</a:t>
            </a:r>
            <a:endParaRPr lang="en-US" sz="2000"/>
          </a:p>
          <a:p>
            <a:r>
              <a:rPr lang="en-US" sz="2000">
                <a:ea typeface="+mj-lt"/>
                <a:cs typeface="+mj-lt"/>
              </a:rPr>
              <a:t>We propose practical strategies to realign modeling with engineering rigor.</a:t>
            </a:r>
            <a:endParaRPr lang="en-US" sz="200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3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92447-97EC-B891-AB3D-B7D8AE3DF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3DF266FA-F4E6-E56C-0D67-505C3D8A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15" y="742857"/>
            <a:ext cx="3225038" cy="2312253"/>
          </a:xfrm>
        </p:spPr>
        <p:txBody>
          <a:bodyPr/>
          <a:lstStyle/>
          <a:p>
            <a:r>
              <a:rPr lang="en-US" spc="0">
                <a:solidFill>
                  <a:schemeClr val="accent1"/>
                </a:solidFill>
                <a:ea typeface="+mj-lt"/>
                <a:cs typeface="+mj-lt"/>
              </a:rPr>
              <a:t>Agenda</a:t>
            </a:r>
            <a:endParaRPr lang="en-US" spc="0">
              <a:solidFill>
                <a:schemeClr val="accent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C20D57C-B3EF-7C54-5ABF-34B096392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6747" y="857974"/>
            <a:ext cx="3493627" cy="2506435"/>
          </a:xfrm>
        </p:spPr>
        <p:txBody>
          <a:bodyPr/>
          <a:lstStyle/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200">
                <a:ea typeface="+mj-lt"/>
                <a:cs typeface="+mj-lt"/>
              </a:rPr>
              <a:t>The Problem</a:t>
            </a:r>
            <a:endParaRPr lang="en-US" sz="3200">
              <a:cs typeface="Arial"/>
            </a:endParaRP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200">
                <a:cs typeface="Arial"/>
              </a:rPr>
              <a:t>The Gap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200">
                <a:cs typeface="Arial"/>
              </a:rPr>
              <a:t>The Solution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200">
                <a:cs typeface="Arial"/>
              </a:rPr>
              <a:t>The Outcome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7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Kiffin Bryan, ESEP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78382" y="2945323"/>
            <a:ext cx="1575714" cy="669415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30-year systems engineering professional dedicated to anchoring MBSE in practical, outcome-driven engineering. I specialize in connecting legacy SE discipline with modern modeling approaches.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Alan Bouchard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19-year defense industry veteran with 10 years in systems engineering. I serve as a 'keystone' bridging traditional SE principles into modern models through my work and mentorship.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5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Megan Turner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6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5+ years in defense programs through MBSE and digital transformation. Leads modeling for ground combat vehicle and unmanned air systems. Applies SysML, PLE, and targeted training.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7"/>
          </p:nvPr>
        </p:nvSpPr>
        <p:spPr>
          <a:xfrm>
            <a:off x="6705600" y="2712043"/>
            <a:ext cx="1575711" cy="215359"/>
          </a:xfrm>
        </p:spPr>
        <p:txBody>
          <a:bodyPr/>
          <a:lstStyle/>
          <a:p>
            <a:r>
              <a:rPr lang="en-US"/>
              <a:t>Eric Alexander, CSEP</a:t>
            </a:r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8"/>
          </p:nvPr>
        </p:nvSpPr>
        <p:spPr>
          <a:xfrm>
            <a:off x="6705600" y="2945324"/>
            <a:ext cx="1960018" cy="197914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At Sabel Systems, I serve as a Digital Fellow focused on digital systems engineering, lifecycle decision infrastructure, and the practical application of digital engineering across defense acquisition programs. </a:t>
            </a:r>
            <a:endParaRPr lang="en-GB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706706" y="553157"/>
            <a:ext cx="689420" cy="412056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Me</a:t>
            </a:r>
          </a:p>
        </p:txBody>
      </p:sp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6936E424-989A-AC88-01BB-3510072DA24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DD3A5A18-DEB7-42AF-6B89-8355217F184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2832" r="2832"/>
          <a:stretch/>
        </p:blipFill>
        <p:spPr/>
      </p:pic>
      <p:pic>
        <p:nvPicPr>
          <p:cNvPr id="19" name="Picture Placeholder 18" descr="A person with a beard and mustache&#10;&#10;AI-generated content may be incorrect.">
            <a:extLst>
              <a:ext uri="{FF2B5EF4-FFF2-40B4-BE49-F238E27FC236}">
                <a16:creationId xmlns:a16="http://schemas.microsoft.com/office/drawing/2014/main" id="{1A41DDC1-BCF0-972B-2956-0363B89E8F3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9739" y="1350140"/>
            <a:ext cx="1146068" cy="1146068"/>
          </a:xfr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3175C0A7-5DB2-7763-80D0-085EFB005299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/>
          <a:srcRect l="5453" r="5453"/>
          <a:stretch/>
        </p:blipFill>
        <p:spPr>
          <a:xfrm>
            <a:off x="4662942" y="1350140"/>
            <a:ext cx="1146068" cy="1146068"/>
          </a:xfrm>
        </p:spPr>
      </p:pic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EBA31C43-9FC5-1E58-CEE5-F7F7B681B017}"/>
              </a:ext>
            </a:extLst>
          </p:cNvPr>
          <p:cNvSpPr txBox="1">
            <a:spLocks/>
          </p:cNvSpPr>
          <p:nvPr/>
        </p:nvSpPr>
        <p:spPr>
          <a:xfrm>
            <a:off x="1964223" y="118356"/>
            <a:ext cx="2105891" cy="114606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lang="en-US" sz="2400" b="1" kern="0" spc="-7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323850" indent="-150813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10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1333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5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90550" indent="-1333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0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04850" indent="-111125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00" kern="1200" spc="0" baseline="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solidFill>
                  <a:schemeClr val="accent1"/>
                </a:solidFill>
              </a:rPr>
              <a:t>The Experienced Practitioner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FF53F6A1-CA18-F2E3-E1DB-1A2790724927}"/>
              </a:ext>
            </a:extLst>
          </p:cNvPr>
          <p:cNvSpPr txBox="1">
            <a:spLocks/>
          </p:cNvSpPr>
          <p:nvPr/>
        </p:nvSpPr>
        <p:spPr>
          <a:xfrm>
            <a:off x="4326690" y="123829"/>
            <a:ext cx="1963273" cy="1010476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lang="en-US" sz="2400" b="1" kern="0" spc="-7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323850" indent="-150813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10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1333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5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90550" indent="-1333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0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04850" indent="-111125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00" kern="1200" spc="0" baseline="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solidFill>
                  <a:schemeClr val="accent1"/>
                </a:solidFill>
              </a:rPr>
              <a:t>The Next-Generation Modeler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58F95E3E-EF13-326C-872E-58C4B4D59EB8}"/>
              </a:ext>
            </a:extLst>
          </p:cNvPr>
          <p:cNvSpPr txBox="1">
            <a:spLocks/>
          </p:cNvSpPr>
          <p:nvPr/>
        </p:nvSpPr>
        <p:spPr>
          <a:xfrm>
            <a:off x="6377107" y="121963"/>
            <a:ext cx="1904204" cy="77906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lang="en-US" sz="2400" b="1" kern="0" spc="-70" baseline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  <a:lvl2pPr marL="323850" indent="-150813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10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1333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5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90550" indent="-1333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0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04850" indent="-111125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00" kern="1200" spc="0" baseline="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solidFill>
                  <a:schemeClr val="accent1"/>
                </a:solidFill>
              </a:rPr>
              <a:t>The Program Reality Check</a:t>
            </a:r>
          </a:p>
        </p:txBody>
      </p:sp>
    </p:spTree>
    <p:extLst>
      <p:ext uri="{BB962C8B-B14F-4D97-AF65-F5344CB8AC3E}">
        <p14:creationId xmlns:p14="http://schemas.microsoft.com/office/powerpoint/2010/main" val="1505250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AA94D-ECEA-3473-4231-CAA606063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B49E66-A344-F6A8-2DC7-F566BF1A55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71538" y="1938338"/>
            <a:ext cx="8272462" cy="1266825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4800">
                <a:solidFill>
                  <a:schemeClr val="tx1"/>
                </a:solidFill>
                <a:latin typeface="Arial"/>
                <a:ea typeface="Roboto Medium"/>
                <a:cs typeface="Arial"/>
              </a:rPr>
              <a:t>Acknowledge and Understand the Problem</a:t>
            </a:r>
          </a:p>
        </p:txBody>
      </p:sp>
    </p:spTree>
    <p:extLst>
      <p:ext uri="{BB962C8B-B14F-4D97-AF65-F5344CB8AC3E}">
        <p14:creationId xmlns:p14="http://schemas.microsoft.com/office/powerpoint/2010/main" val="1953314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F6F669-1FBA-0A8E-97FA-E7495885E0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Reclaiming the Engineering in MBSE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ECE61-775E-446F-67E9-F6F0C3A443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The Evolution of Systems Engineering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230E76-ED1F-E3EF-5932-E5C1F72568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/>
              <a:t>From Documents to Models:</a:t>
            </a:r>
          </a:p>
          <a:p>
            <a:pPr lvl="1"/>
            <a:r>
              <a:rPr lang="en-US"/>
              <a:t>Industry needed a strategic evolution from document-centric processes to model based approaches</a:t>
            </a:r>
          </a:p>
          <a:p>
            <a:pPr lvl="2"/>
            <a:r>
              <a:rPr lang="en-US"/>
              <a:t>Modeling addresses real limitations of document-based approaches (increasing complexity, difficulty maintaining traceability, etc.)</a:t>
            </a:r>
          </a:p>
          <a:p>
            <a:pPr marL="0" indent="0">
              <a:buNone/>
            </a:pPr>
            <a:r>
              <a:rPr lang="en-US" b="1"/>
              <a:t>The V-Model Foundation:</a:t>
            </a:r>
          </a:p>
          <a:p>
            <a:pPr lvl="1"/>
            <a:r>
              <a:rPr lang="en-US"/>
              <a:t>Traditional SE centered on answering two critical questions:</a:t>
            </a:r>
          </a:p>
          <a:p>
            <a:pPr lvl="2"/>
            <a:r>
              <a:rPr lang="en-US"/>
              <a:t>“Are you building the right thing?” (</a:t>
            </a:r>
            <a:r>
              <a:rPr lang="en-US">
                <a:solidFill>
                  <a:srgbClr val="2B6FAB"/>
                </a:solidFill>
              </a:rPr>
              <a:t>Validation</a:t>
            </a:r>
            <a:r>
              <a:rPr lang="en-US"/>
              <a:t>)</a:t>
            </a:r>
          </a:p>
          <a:p>
            <a:pPr lvl="2"/>
            <a:r>
              <a:rPr lang="en-US"/>
              <a:t>“Are you building it correctly?” (</a:t>
            </a:r>
            <a:r>
              <a:rPr lang="en-US">
                <a:solidFill>
                  <a:srgbClr val="EE5B20"/>
                </a:solidFill>
              </a:rPr>
              <a:t>Verification</a:t>
            </a:r>
            <a:r>
              <a:rPr lang="en-US"/>
              <a:t>)</a:t>
            </a:r>
          </a:p>
          <a:p>
            <a:pPr marL="0" indent="0">
              <a:buNone/>
            </a:pPr>
            <a:r>
              <a:rPr lang="en-US" b="1"/>
              <a:t>The Core Engineering Value at Risk:</a:t>
            </a:r>
          </a:p>
          <a:p>
            <a:pPr lvl="1"/>
            <a:r>
              <a:rPr lang="en-US"/>
              <a:t>What these principles provided that we must preserve:</a:t>
            </a:r>
          </a:p>
          <a:p>
            <a:pPr lvl="2"/>
            <a:r>
              <a:rPr lang="en-US"/>
              <a:t>Demonstrable evidence that stakeholder needs were understood</a:t>
            </a:r>
          </a:p>
          <a:p>
            <a:pPr lvl="2"/>
            <a:r>
              <a:rPr lang="en-US"/>
              <a:t>Clear proof that the system was thoroughly verified</a:t>
            </a:r>
          </a:p>
          <a:p>
            <a:pPr lvl="2"/>
            <a:r>
              <a:rPr lang="en-US"/>
              <a:t>Shared understanding across disciplines</a:t>
            </a:r>
          </a:p>
          <a:p>
            <a:pPr lvl="2"/>
            <a:r>
              <a:rPr lang="en-US"/>
              <a:t>Engineering transparency throughout the lifecycle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3A42540-C6DE-F9AB-0797-D1C5B0321191}"/>
              </a:ext>
            </a:extLst>
          </p:cNvPr>
          <p:cNvGrpSpPr/>
          <p:nvPr/>
        </p:nvGrpSpPr>
        <p:grpSpPr>
          <a:xfrm>
            <a:off x="5764406" y="2321379"/>
            <a:ext cx="2846585" cy="1483396"/>
            <a:chOff x="5276726" y="1216479"/>
            <a:chExt cx="2846585" cy="1483396"/>
          </a:xfrm>
        </p:grpSpPr>
        <p:sp>
          <p:nvSpPr>
            <p:cNvPr id="10" name="Diagonal Stripe 9">
              <a:extLst>
                <a:ext uri="{FF2B5EF4-FFF2-40B4-BE49-F238E27FC236}">
                  <a16:creationId xmlns:a16="http://schemas.microsoft.com/office/drawing/2014/main" id="{91992B41-91AE-AC59-A8A1-D72D9A50ED24}"/>
                </a:ext>
              </a:extLst>
            </p:cNvPr>
            <p:cNvSpPr/>
            <p:nvPr/>
          </p:nvSpPr>
          <p:spPr>
            <a:xfrm>
              <a:off x="6754091" y="1362614"/>
              <a:ext cx="1149928" cy="1149928"/>
            </a:xfrm>
            <a:prstGeom prst="diagStripe">
              <a:avLst>
                <a:gd name="adj" fmla="val 7048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 anchorCtr="0"/>
            <a:lstStyle/>
            <a:p>
              <a:pPr algn="ctr"/>
              <a:endParaRPr lang="en-US" sz="1400">
                <a:solidFill>
                  <a:schemeClr val="bg1"/>
                </a:solidFill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11" name="Diagonal Stripe 10">
              <a:extLst>
                <a:ext uri="{FF2B5EF4-FFF2-40B4-BE49-F238E27FC236}">
                  <a16:creationId xmlns:a16="http://schemas.microsoft.com/office/drawing/2014/main" id="{09766801-377C-8625-2AD4-284C8DC06CA6}"/>
                </a:ext>
              </a:extLst>
            </p:cNvPr>
            <p:cNvSpPr/>
            <p:nvPr/>
          </p:nvSpPr>
          <p:spPr>
            <a:xfrm flipH="1">
              <a:off x="5604163" y="1362614"/>
              <a:ext cx="1149928" cy="1149928"/>
            </a:xfrm>
            <a:prstGeom prst="diagStripe">
              <a:avLst>
                <a:gd name="adj" fmla="val 7048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1440" tIns="91440" rIns="91440" bIns="91440" rtlCol="0" anchor="ctr" anchorCtr="0"/>
            <a:lstStyle/>
            <a:p>
              <a:pPr algn="ctr"/>
              <a:endParaRPr lang="en-US" sz="1400">
                <a:solidFill>
                  <a:schemeClr val="bg1"/>
                </a:solidFill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9F4ABE0-3610-37B0-3D86-2F3B3B90082F}"/>
                </a:ext>
              </a:extLst>
            </p:cNvPr>
            <p:cNvGrpSpPr/>
            <p:nvPr/>
          </p:nvGrpSpPr>
          <p:grpSpPr>
            <a:xfrm>
              <a:off x="5683677" y="1529330"/>
              <a:ext cx="1080655" cy="753738"/>
              <a:chOff x="5683677" y="1529330"/>
              <a:chExt cx="1080655" cy="75373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0C67DF5-BD34-9AC2-4A7A-4ED43698AF71}"/>
                  </a:ext>
                </a:extLst>
              </p:cNvPr>
              <p:cNvSpPr txBox="1"/>
              <p:nvPr/>
            </p:nvSpPr>
            <p:spPr>
              <a:xfrm rot="2653525">
                <a:off x="5683677" y="1673552"/>
                <a:ext cx="1080655" cy="465293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>
                  <a:spcBef>
                    <a:spcPts val="750"/>
                  </a:spcBef>
                  <a:buClr>
                    <a:schemeClr val="accent2"/>
                  </a:buClr>
                  <a:buSzPct val="100000"/>
                </a:pPr>
                <a:r>
                  <a:rPr lang="en-US" sz="12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Validation</a:t>
                </a:r>
                <a:endPara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7BF8F429-DA14-11A2-74F5-1E75AB658B4F}"/>
                  </a:ext>
                </a:extLst>
              </p:cNvPr>
              <p:cNvCxnSpPr>
                <a:cxnSpLocks/>
                <a:stCxn id="12" idx="1"/>
                <a:endCxn id="12" idx="3"/>
              </p:cNvCxnSpPr>
              <p:nvPr/>
            </p:nvCxnSpPr>
            <p:spPr>
              <a:xfrm>
                <a:off x="5836805" y="1529330"/>
                <a:ext cx="774399" cy="75373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03E6453-5B2F-6362-508E-1543828C86E4}"/>
                </a:ext>
              </a:extLst>
            </p:cNvPr>
            <p:cNvGrpSpPr/>
            <p:nvPr/>
          </p:nvGrpSpPr>
          <p:grpSpPr>
            <a:xfrm rot="16200000">
              <a:off x="6752900" y="1527292"/>
              <a:ext cx="1080655" cy="753738"/>
              <a:chOff x="5683677" y="1529330"/>
              <a:chExt cx="1080655" cy="753738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AA6B2A-F4A3-B634-B9B1-C7E3E4952B7D}"/>
                  </a:ext>
                </a:extLst>
              </p:cNvPr>
              <p:cNvSpPr txBox="1"/>
              <p:nvPr/>
            </p:nvSpPr>
            <p:spPr>
              <a:xfrm rot="2653525">
                <a:off x="5683677" y="1673552"/>
                <a:ext cx="1080655" cy="465293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>
                  <a:spcBef>
                    <a:spcPts val="750"/>
                  </a:spcBef>
                  <a:buClr>
                    <a:schemeClr val="accent2"/>
                  </a:buClr>
                  <a:buSzPct val="100000"/>
                </a:pPr>
                <a:r>
                  <a:rPr lang="en-US" sz="12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Verification</a:t>
                </a:r>
                <a:endPara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5E82F4A-6BDB-6319-C3EB-BE315B71C9BA}"/>
                  </a:ext>
                </a:extLst>
              </p:cNvPr>
              <p:cNvCxnSpPr>
                <a:cxnSpLocks/>
                <a:stCxn id="21" idx="1"/>
                <a:endCxn id="21" idx="3"/>
              </p:cNvCxnSpPr>
              <p:nvPr/>
            </p:nvCxnSpPr>
            <p:spPr>
              <a:xfrm>
                <a:off x="5836805" y="1529330"/>
                <a:ext cx="774399" cy="75373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228F38D-3AB6-3DB6-3C05-04A3B1A5FFF1}"/>
                </a:ext>
              </a:extLst>
            </p:cNvPr>
            <p:cNvSpPr txBox="1"/>
            <p:nvPr/>
          </p:nvSpPr>
          <p:spPr>
            <a:xfrm>
              <a:off x="5276726" y="1216479"/>
              <a:ext cx="819151" cy="16675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>
                <a:spcBef>
                  <a:spcPts val="750"/>
                </a:spcBef>
                <a:buClr>
                  <a:schemeClr val="accent2"/>
                </a:buClr>
                <a:buSzPct val="100000"/>
              </a:pPr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Requirements</a:t>
              </a:r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7F021E-2694-7559-8C94-CCDB128DE64F}"/>
                </a:ext>
              </a:extLst>
            </p:cNvPr>
            <p:cNvSpPr txBox="1"/>
            <p:nvPr/>
          </p:nvSpPr>
          <p:spPr>
            <a:xfrm>
              <a:off x="7304160" y="1216479"/>
              <a:ext cx="819151" cy="16675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>
                <a:spcBef>
                  <a:spcPts val="750"/>
                </a:spcBef>
                <a:buClr>
                  <a:schemeClr val="accent2"/>
                </a:buClr>
                <a:buSzPct val="100000"/>
              </a:pPr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Test</a:t>
              </a:r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F00D00-89FC-2012-2458-DCBF56349C92}"/>
                </a:ext>
              </a:extLst>
            </p:cNvPr>
            <p:cNvSpPr txBox="1"/>
            <p:nvPr/>
          </p:nvSpPr>
          <p:spPr>
            <a:xfrm>
              <a:off x="6340067" y="2533123"/>
              <a:ext cx="819151" cy="16675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>
                <a:spcBef>
                  <a:spcPts val="750"/>
                </a:spcBef>
                <a:buClr>
                  <a:schemeClr val="accent2"/>
                </a:buClr>
                <a:buSzPct val="100000"/>
              </a:pPr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Implementation</a:t>
              </a:r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009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2A5A6A-AC62-23B5-7873-E0731F11C3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Reclaiming the Engineering in MBSE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5F31B-6D63-7FA5-00B0-A9B654E239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The Overcorrection Problem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D7046-B2DA-0FE0-C730-37DAA9C6F8A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The Pendulum Effect:</a:t>
            </a:r>
          </a:p>
          <a:p>
            <a:pPr lvl="1" indent="-150495"/>
            <a:r>
              <a:rPr lang="en-US" dirty="0">
                <a:latin typeface="Arial"/>
                <a:cs typeface="Arial"/>
              </a:rPr>
              <a:t>In solving document-based challenges, we've swung too far in the opposite direction</a:t>
            </a:r>
          </a:p>
          <a:p>
            <a:pPr lvl="1" indent="-150495"/>
            <a:r>
              <a:rPr lang="en-US" dirty="0">
                <a:latin typeface="Arial"/>
                <a:cs typeface="Arial"/>
              </a:rPr>
              <a:t>MBSE implementation has often overemphasized modeling techniques at the expense of engineering fundamentals</a:t>
            </a:r>
          </a:p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Syntax Over Substance:</a:t>
            </a:r>
          </a:p>
          <a:p>
            <a:pPr lvl="1" indent="-150495"/>
            <a:r>
              <a:rPr lang="en-US" dirty="0">
                <a:latin typeface="Arial"/>
                <a:cs typeface="Arial"/>
              </a:rPr>
              <a:t>Focus shifted to model perfection rather than engineering outcomes</a:t>
            </a:r>
          </a:p>
          <a:p>
            <a:pPr lvl="1" indent="-150495"/>
            <a:r>
              <a:rPr lang="en-US" dirty="0">
                <a:latin typeface="Arial"/>
                <a:cs typeface="Arial"/>
              </a:rPr>
              <a:t>SysML compliance and diagram correctness is sometimes valued more than engineering rigor</a:t>
            </a:r>
          </a:p>
          <a:p>
            <a:pPr lvl="1" indent="-150495"/>
            <a:r>
              <a:rPr lang="en-US" dirty="0">
                <a:latin typeface="Arial"/>
                <a:cs typeface="Arial"/>
              </a:rPr>
              <a:t>Models becoming ends in themselves rather than means to better engineering</a:t>
            </a:r>
          </a:p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Unintended Consequences:</a:t>
            </a:r>
          </a:p>
          <a:p>
            <a:pPr lvl="1" indent="-150495"/>
            <a:r>
              <a:rPr lang="en-US" dirty="0">
                <a:latin typeface="Arial"/>
                <a:cs typeface="Arial"/>
              </a:rPr>
              <a:t>Engineering decisions obscured by modeling complexity</a:t>
            </a:r>
          </a:p>
          <a:p>
            <a:pPr lvl="1" indent="-150495"/>
            <a:r>
              <a:rPr lang="en-US" dirty="0">
                <a:latin typeface="Arial"/>
                <a:cs typeface="Arial"/>
              </a:rPr>
              <a:t>Stakeholders struggle to see evidence that we're "building the right thing correctly"</a:t>
            </a:r>
          </a:p>
          <a:p>
            <a:pPr lvl="1" indent="-150495"/>
            <a:r>
              <a:rPr lang="en-US" dirty="0">
                <a:latin typeface="Arial"/>
                <a:cs typeface="Arial"/>
              </a:rPr>
              <a:t>Documentation of verification and validation less transparent in complex models</a:t>
            </a:r>
          </a:p>
          <a:p>
            <a:pPr lvl="1" indent="-150495"/>
            <a:r>
              <a:rPr lang="en-US" dirty="0">
                <a:latin typeface="Arial"/>
                <a:cs typeface="Arial"/>
              </a:rPr>
              <a:t>Traditional engineering rigor diluted in pursuit of modeling sophistication</a:t>
            </a:r>
          </a:p>
          <a:p>
            <a:pPr lvl="1" indent="-150495"/>
            <a:r>
              <a:rPr lang="en-US" dirty="0"/>
              <a:t>Reduction in the proposed return on investment of SE</a:t>
            </a:r>
          </a:p>
        </p:txBody>
      </p:sp>
      <p:pic>
        <p:nvPicPr>
          <p:cNvPr id="10" name="Picture 9" descr="Silver metal newtons cradle">
            <a:extLst>
              <a:ext uri="{FF2B5EF4-FFF2-40B4-BE49-F238E27FC236}">
                <a16:creationId xmlns:a16="http://schemas.microsoft.com/office/drawing/2014/main" id="{9C81F638-DC55-62BF-55BE-36B487DDFC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887" y="1483048"/>
            <a:ext cx="1423917" cy="1006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812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41E8F-CD6D-D612-C66A-A95B2F916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2F636D-5864-D863-674E-280BCD7DF1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Reclaiming the Engineering in MBSE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F980A-7842-DF3F-CE5E-2B0DEFFA40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The Generational Gap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090AF9-80FE-3E38-19F4-35AE36D0FE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/>
              <a:t>Skills Imbalance:</a:t>
            </a:r>
          </a:p>
          <a:p>
            <a:pPr lvl="1"/>
            <a:r>
              <a:rPr lang="en-US"/>
              <a:t>Junior engineers often highly skilled in modeling but disconnected from SE fundamentals</a:t>
            </a:r>
          </a:p>
          <a:p>
            <a:pPr lvl="1"/>
            <a:r>
              <a:rPr lang="en-US"/>
              <a:t>Technically proficient in SysML syntax but may lack deeper understanding of engineering principles</a:t>
            </a:r>
          </a:p>
          <a:p>
            <a:pPr lvl="1"/>
            <a:r>
              <a:rPr lang="en-US"/>
              <a:t>Model creation expertise doesn't always translate to engineering judgment</a:t>
            </a:r>
          </a:p>
          <a:p>
            <a:pPr marL="0" indent="0">
              <a:buNone/>
            </a:pPr>
            <a:r>
              <a:rPr lang="en-US" b="1"/>
              <a:t>Knowledge Transfer Challenges:</a:t>
            </a:r>
          </a:p>
          <a:p>
            <a:pPr lvl="1"/>
            <a:r>
              <a:rPr lang="en-US"/>
              <a:t>Traditional engineering wisdom not effectively codified in modeling practices</a:t>
            </a:r>
          </a:p>
          <a:p>
            <a:pPr lvl="1"/>
            <a:r>
              <a:rPr lang="en-US"/>
              <a:t>Experiential understanding of validation and verification principles difficult to capture in SysML</a:t>
            </a:r>
          </a:p>
          <a:p>
            <a:pPr lvl="1"/>
            <a:r>
              <a:rPr lang="en-US"/>
              <a:t>The "why" behind engineering decisions gets lost in the transition to model-based approaches</a:t>
            </a:r>
          </a:p>
          <a:p>
            <a:pPr marL="0" indent="0">
              <a:buNone/>
            </a:pPr>
            <a:r>
              <a:rPr lang="en-US" b="1"/>
              <a:t>Real-world Consequences:</a:t>
            </a:r>
          </a:p>
          <a:p>
            <a:pPr lvl="1"/>
            <a:r>
              <a:rPr lang="en-US"/>
              <a:t>Engineering gaps sometimes masked by sophisticated models where verification deficiencies are obscured rather than addressed</a:t>
            </a:r>
          </a:p>
          <a:p>
            <a:pPr lvl="1"/>
            <a:r>
              <a:rPr lang="en-US"/>
              <a:t>Stakeholders receive impressive visualizations but may miss critical engineering insights</a:t>
            </a:r>
          </a:p>
          <a:p>
            <a:pPr lvl="1"/>
            <a:r>
              <a:rPr lang="en-US"/>
              <a:t>Decision-making increasingly driven by what can be modeled rather than what should be verified</a:t>
            </a:r>
          </a:p>
        </p:txBody>
      </p:sp>
    </p:spTree>
    <p:extLst>
      <p:ext uri="{BB962C8B-B14F-4D97-AF65-F5344CB8AC3E}">
        <p14:creationId xmlns:p14="http://schemas.microsoft.com/office/powerpoint/2010/main" val="3299754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157A2-2FC3-6D87-D862-97A3E0DF4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78D2BB-E103-8D03-6141-9A0C2BB950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Reclaiming the Engineering in MBSE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351FE-AFAE-D0C0-976E-934D405DDB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wrap="square" lIns="0" tIns="0" rIns="0" bIns="4572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The Core Challenges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A38B4C-7C8D-F74C-1BC2-D03E35E947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The Central Questions:</a:t>
            </a:r>
          </a:p>
          <a:p>
            <a:pPr lvl="1"/>
            <a:r>
              <a:rPr lang="en-US" dirty="0"/>
              <a:t>Are we upholding rigorous engineering standards while advancing modeling capabilities?</a:t>
            </a:r>
          </a:p>
          <a:p>
            <a:pPr lvl="1"/>
            <a:r>
              <a:rPr lang="en-US" dirty="0"/>
              <a:t>Can we confidently demonstrate to stakeholders that we are "building the right thing correctly"?</a:t>
            </a:r>
          </a:p>
          <a:p>
            <a:pPr lvl="1"/>
            <a:r>
              <a:rPr lang="en-US" dirty="0"/>
              <a:t>Are we equipping the next generation to maintain these standards?</a:t>
            </a:r>
          </a:p>
          <a:p>
            <a:pPr marL="0" indent="0">
              <a:buNone/>
            </a:pPr>
            <a:r>
              <a:rPr lang="en-US" b="1" dirty="0"/>
              <a:t>Process vs. Purpose:</a:t>
            </a:r>
          </a:p>
          <a:p>
            <a:pPr lvl="1"/>
            <a:r>
              <a:rPr lang="en-US" dirty="0"/>
              <a:t>When modeling becomes the goal rather than the means to sound engineering</a:t>
            </a:r>
          </a:p>
          <a:p>
            <a:pPr lvl="1"/>
            <a:r>
              <a:rPr lang="en-US" dirty="0"/>
              <a:t>Completing model artifacts sometimes prioritized over engineering value they provide</a:t>
            </a:r>
          </a:p>
          <a:p>
            <a:pPr lvl="1"/>
            <a:r>
              <a:rPr lang="en-US" dirty="0"/>
              <a:t>Verification and validation activities adapted to fit modeling constraints rather than engineering needs</a:t>
            </a:r>
          </a:p>
          <a:p>
            <a:pPr marL="0" indent="0">
              <a:buNone/>
            </a:pPr>
            <a:r>
              <a:rPr lang="en-US" b="1" dirty="0"/>
              <a:t>Metrics Misalignment:</a:t>
            </a:r>
          </a:p>
          <a:p>
            <a:pPr lvl="1"/>
            <a:r>
              <a:rPr lang="en-US" dirty="0"/>
              <a:t>Measuring model completeness instead of engineering soundness</a:t>
            </a:r>
          </a:p>
          <a:p>
            <a:pPr lvl="1"/>
            <a:r>
              <a:rPr lang="en-US" dirty="0"/>
              <a:t>Success defined by model maturity rather than verification coverage</a:t>
            </a:r>
          </a:p>
          <a:p>
            <a:pPr lvl="1"/>
            <a:r>
              <a:rPr lang="en-US" dirty="0"/>
              <a:t>Quality metrics focused on SysML compliance rather than requirements verification</a:t>
            </a:r>
          </a:p>
          <a:p>
            <a:pPr lvl="1"/>
            <a:r>
              <a:rPr lang="en-US" dirty="0"/>
              <a:t>Risk of creating "beautiful models of the wrong system"</a:t>
            </a:r>
          </a:p>
        </p:txBody>
      </p:sp>
    </p:spTree>
    <p:extLst>
      <p:ext uri="{BB962C8B-B14F-4D97-AF65-F5344CB8AC3E}">
        <p14:creationId xmlns:p14="http://schemas.microsoft.com/office/powerpoint/2010/main" val="1017988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871538" y="1938338"/>
            <a:ext cx="8272462" cy="1266825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4800">
                <a:solidFill>
                  <a:schemeClr val="tx1"/>
                </a:solidFill>
                <a:latin typeface="Arial"/>
                <a:ea typeface="Roboto Medium"/>
                <a:cs typeface="Arial"/>
              </a:rPr>
              <a:t>Common Scenarios and Strategies to Overcome Model-Focus</a:t>
            </a:r>
            <a:endParaRPr lang="en-GB" sz="4800" spc="0">
              <a:solidFill>
                <a:schemeClr val="tx1"/>
              </a:solidFill>
              <a:latin typeface="Arial"/>
              <a:ea typeface="Roboto Medium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4652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102796-115D-0373-D4AA-B5E8670F8D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Model Focus vs. Product Focus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34793-4AA1-0A2F-ABA0-74BBFFAC82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 Anti-Patterns: When Modelers Masquerade as Systems Engineers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A341743-E7B6-885F-EEE5-D70048572EC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66725" y="4616824"/>
            <a:ext cx="1823085" cy="93008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D3FB59-1288-8C06-5001-395BD77385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vert="horz" wrap="square" lIns="0" tIns="45720" rIns="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1500" b="1">
                <a:solidFill>
                  <a:schemeClr val="tx1"/>
                </a:solidFill>
              </a:rPr>
              <a:t>Problem</a:t>
            </a:r>
            <a:r>
              <a:rPr lang="en-US" sz="1500">
                <a:solidFill>
                  <a:schemeClr val="tx1"/>
                </a:solidFill>
              </a:rPr>
              <a:t>:  High-value programs “Digital Engineering Programs” with aggressive timelines often lead companies to recruit for tool proficiency (e.g., SysML modeling) over engineering depth as they staff up the program(s).</a:t>
            </a:r>
          </a:p>
          <a:p>
            <a:r>
              <a:rPr lang="en-US" sz="1500">
                <a:solidFill>
                  <a:schemeClr val="tx1"/>
                </a:solidFill>
              </a:rPr>
              <a:t>Results in:</a:t>
            </a:r>
          </a:p>
          <a:p>
            <a:pPr lvl="1"/>
            <a:r>
              <a:rPr lang="en-US" sz="1350">
                <a:solidFill>
                  <a:schemeClr val="tx1"/>
                </a:solidFill>
              </a:rPr>
              <a:t>Teams of “</a:t>
            </a:r>
            <a:r>
              <a:rPr lang="en-US" sz="1350" err="1">
                <a:solidFill>
                  <a:schemeClr val="tx1"/>
                </a:solidFill>
              </a:rPr>
              <a:t>diagrammers</a:t>
            </a:r>
            <a:r>
              <a:rPr lang="en-US" sz="1350">
                <a:solidFill>
                  <a:schemeClr val="tx1"/>
                </a:solidFill>
              </a:rPr>
              <a:t>” vs. engineers</a:t>
            </a:r>
          </a:p>
          <a:p>
            <a:pPr lvl="1"/>
            <a:r>
              <a:rPr lang="en-US" sz="1350">
                <a:solidFill>
                  <a:schemeClr val="tx1"/>
                </a:solidFill>
              </a:rPr>
              <a:t>Models treated as deliverables vs. enablers</a:t>
            </a:r>
          </a:p>
          <a:p>
            <a:pPr lvl="1"/>
            <a:r>
              <a:rPr lang="en-US" sz="1350">
                <a:solidFill>
                  <a:schemeClr val="tx1"/>
                </a:solidFill>
              </a:rPr>
              <a:t>Silos that weaken collaboration with SMEs and domain experts</a:t>
            </a:r>
          </a:p>
          <a:p>
            <a:pPr lvl="1"/>
            <a:r>
              <a:rPr lang="en-US" sz="1350">
                <a:solidFill>
                  <a:schemeClr val="tx1"/>
                </a:solidFill>
              </a:rPr>
              <a:t>Reinforced myths that MBSE is “extra” or “inefficient”</a:t>
            </a:r>
          </a:p>
          <a:p>
            <a:r>
              <a:rPr lang="en-US" sz="1500">
                <a:solidFill>
                  <a:schemeClr val="tx1"/>
                </a:solidFill>
              </a:rPr>
              <a:t>Impact:</a:t>
            </a:r>
          </a:p>
          <a:p>
            <a:pPr lvl="1"/>
            <a:r>
              <a:rPr lang="en-US" sz="1350">
                <a:solidFill>
                  <a:schemeClr val="tx1"/>
                </a:solidFill>
              </a:rPr>
              <a:t>Systems engineering rigor is diluted across the entire company </a:t>
            </a:r>
          </a:p>
          <a:p>
            <a:pPr lvl="1" indent="-150495"/>
            <a:r>
              <a:rPr lang="en-US" sz="1350">
                <a:solidFill>
                  <a:schemeClr val="tx1"/>
                </a:solidFill>
                <a:latin typeface="Arial"/>
                <a:cs typeface="Arial"/>
              </a:rPr>
              <a:t>Design decisions are unsupported by MBSE, trust in the model is depleted</a:t>
            </a:r>
          </a:p>
          <a:p>
            <a:pPr lvl="1"/>
            <a:r>
              <a:rPr lang="en-US" sz="1350">
                <a:solidFill>
                  <a:schemeClr val="tx1"/>
                </a:solidFill>
              </a:rPr>
              <a:t>Program risk increases, complexity not understood</a:t>
            </a:r>
          </a:p>
          <a:p>
            <a:pPr lvl="1"/>
            <a:r>
              <a:rPr lang="en-US" sz="1350">
                <a:solidFill>
                  <a:schemeClr val="tx1"/>
                </a:solidFill>
              </a:rPr>
              <a:t>MBSE adoption slows or stalls, gives MBSE a bad-rap </a:t>
            </a:r>
          </a:p>
          <a:p>
            <a:pPr lvl="1"/>
            <a:endParaRPr lang="en-US" sz="1350">
              <a:solidFill>
                <a:schemeClr val="tx1"/>
              </a:solidFill>
            </a:endParaRPr>
          </a:p>
          <a:p>
            <a:endParaRPr lang="en-US" sz="1500">
              <a:solidFill>
                <a:schemeClr val="tx1"/>
              </a:solidFill>
            </a:endParaRPr>
          </a:p>
        </p:txBody>
      </p:sp>
      <p:pic>
        <p:nvPicPr>
          <p:cNvPr id="1026" name="Picture 2" descr="Buy Stunning meme halloween costumes On Deals - Alibaba.com">
            <a:extLst>
              <a:ext uri="{FF2B5EF4-FFF2-40B4-BE49-F238E27FC236}">
                <a16:creationId xmlns:a16="http://schemas.microsoft.com/office/drawing/2014/main" id="{13F126E2-1925-DAAC-A69B-FCEA81BB0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309" y="177777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B91280-5FF4-4079-716C-08CE8F4D7E88}"/>
              </a:ext>
            </a:extLst>
          </p:cNvPr>
          <p:cNvSpPr txBox="1"/>
          <p:nvPr/>
        </p:nvSpPr>
        <p:spPr>
          <a:xfrm>
            <a:off x="6205537" y="3809878"/>
            <a:ext cx="247173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i="1"/>
              <a:t>"A fool with a tool is still a fool“ - Grady Booch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98FDF9-AD8A-8009-0DA7-79426E6B56EF}"/>
              </a:ext>
            </a:extLst>
          </p:cNvPr>
          <p:cNvSpPr txBox="1"/>
          <p:nvPr/>
        </p:nvSpPr>
        <p:spPr>
          <a:xfrm>
            <a:off x="465139" y="4500564"/>
            <a:ext cx="8212136" cy="5078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i="1"/>
              <a:t>Avoid this anti-pattern at all costs! Classically trained Systems Engineers can be taught SysML much quicker than a modeler can become an effective systems engineer.</a:t>
            </a:r>
          </a:p>
        </p:txBody>
      </p:sp>
    </p:spTree>
    <p:extLst>
      <p:ext uri="{BB962C8B-B14F-4D97-AF65-F5344CB8AC3E}">
        <p14:creationId xmlns:p14="http://schemas.microsoft.com/office/powerpoint/2010/main" val="495887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6D804-94F9-2012-D6C9-EEB74F81884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5138" y="594265"/>
            <a:ext cx="8339093" cy="383958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The True Role of Models in Engineering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7FAC8D-90C9-FF59-0F8D-759C78F8F3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en-US" sz="1200" b="1">
                <a:solidFill>
                  <a:schemeClr val="tx1"/>
                </a:solidFill>
              </a:rPr>
              <a:t>Models must be:</a:t>
            </a:r>
          </a:p>
          <a:p>
            <a:pPr lvl="1"/>
            <a:r>
              <a:rPr lang="en-US" sz="1200">
                <a:solidFill>
                  <a:schemeClr val="tx1"/>
                </a:solidFill>
              </a:rPr>
              <a:t>A means to an end, not the end itself</a:t>
            </a:r>
          </a:p>
          <a:p>
            <a:pPr lvl="1"/>
            <a:r>
              <a:rPr lang="en-US" sz="1200">
                <a:solidFill>
                  <a:schemeClr val="tx1"/>
                </a:solidFill>
              </a:rPr>
              <a:t>Integrated with SME inputs and authoritative data</a:t>
            </a:r>
          </a:p>
          <a:p>
            <a:pPr lvl="1"/>
            <a:r>
              <a:rPr lang="en-US" sz="1200">
                <a:solidFill>
                  <a:schemeClr val="tx1"/>
                </a:solidFill>
              </a:rPr>
              <a:t>Structured to inform design, verify decisions, and align stakeholder intent</a:t>
            </a:r>
          </a:p>
          <a:p>
            <a:pPr lvl="1"/>
            <a:r>
              <a:rPr lang="en-US" sz="1200">
                <a:solidFill>
                  <a:schemeClr val="tx1"/>
                </a:solidFill>
              </a:rPr>
              <a:t>Scaled to support production, sustainment, and change over time</a:t>
            </a:r>
          </a:p>
          <a:p>
            <a:r>
              <a:rPr lang="en-US" sz="1200" b="1">
                <a:solidFill>
                  <a:schemeClr val="tx1"/>
                </a:solidFill>
              </a:rPr>
              <a:t>Well-formed models should:</a:t>
            </a:r>
          </a:p>
          <a:p>
            <a:pPr lvl="1"/>
            <a:r>
              <a:rPr lang="en-US" sz="1200">
                <a:solidFill>
                  <a:schemeClr val="tx1"/>
                </a:solidFill>
              </a:rPr>
              <a:t>Encode behavior, performance, interfaces</a:t>
            </a:r>
          </a:p>
          <a:p>
            <a:pPr lvl="1"/>
            <a:r>
              <a:rPr lang="en-US" sz="1200">
                <a:solidFill>
                  <a:schemeClr val="tx1"/>
                </a:solidFill>
              </a:rPr>
              <a:t>Drive requirement validation and risk mitigation</a:t>
            </a:r>
          </a:p>
          <a:p>
            <a:pPr lvl="1"/>
            <a:r>
              <a:rPr lang="en-US" sz="1200">
                <a:solidFill>
                  <a:schemeClr val="tx1"/>
                </a:solidFill>
              </a:rPr>
              <a:t>Drive architecture decisions before design decisions, reducing integration risk and rework</a:t>
            </a:r>
          </a:p>
          <a:p>
            <a:pPr lvl="1"/>
            <a:r>
              <a:rPr lang="en-US" sz="1200">
                <a:solidFill>
                  <a:schemeClr val="tx1"/>
                </a:solidFill>
              </a:rPr>
              <a:t>Support modular reuse, obsolescence tracking, and traceability</a:t>
            </a:r>
          </a:p>
        </p:txBody>
      </p:sp>
    </p:spTree>
    <p:extLst>
      <p:ext uri="{BB962C8B-B14F-4D97-AF65-F5344CB8AC3E}">
        <p14:creationId xmlns:p14="http://schemas.microsoft.com/office/powerpoint/2010/main" val="3030826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B95260-5242-5077-3838-9DFCFDED4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Balancing the right ingredients to maintain a product-focus mindset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16166E-6ECC-4232-FA02-E493F39883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The Anatomy of a High Performance MBSE Team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330172-8DE7-9BC3-1CC5-0D2C3BC37B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3127" y="2656238"/>
            <a:ext cx="8757745" cy="2113704"/>
          </a:xfrm>
        </p:spPr>
        <p:txBody>
          <a:bodyPr>
            <a:normAutofit/>
          </a:bodyPr>
          <a:lstStyle/>
          <a:p>
            <a:r>
              <a:rPr lang="en-US" sz="900">
                <a:solidFill>
                  <a:schemeClr val="tx1"/>
                </a:solidFill>
              </a:rPr>
              <a:t>A blend of program management, SE leadership, and systems modeling expertise is key to maintain in a high performing systems engineering team that is focused on delivering products, not just models.</a:t>
            </a:r>
          </a:p>
          <a:p>
            <a:r>
              <a:rPr lang="en-US" sz="900">
                <a:solidFill>
                  <a:schemeClr val="tx1"/>
                </a:solidFill>
              </a:rPr>
              <a:t>Each of these roles brings something unique to the table, and together they form a product development powerhouse.</a:t>
            </a:r>
          </a:p>
          <a:p>
            <a:pPr lvl="1"/>
            <a:r>
              <a:rPr lang="en-US" sz="900" b="1">
                <a:solidFill>
                  <a:schemeClr val="tx1"/>
                </a:solidFill>
              </a:rPr>
              <a:t>PM</a:t>
            </a:r>
            <a:r>
              <a:rPr lang="en-US" sz="900">
                <a:solidFill>
                  <a:schemeClr val="tx1"/>
                </a:solidFill>
              </a:rPr>
              <a:t>: “Lets figure out how to add maximum value to the customer, within cost and schedule constraints”</a:t>
            </a:r>
          </a:p>
          <a:p>
            <a:pPr lvl="1"/>
            <a:r>
              <a:rPr lang="en-US" sz="900" b="1">
                <a:solidFill>
                  <a:schemeClr val="tx1"/>
                </a:solidFill>
              </a:rPr>
              <a:t>SE</a:t>
            </a:r>
            <a:r>
              <a:rPr lang="en-US" sz="900">
                <a:solidFill>
                  <a:schemeClr val="tx1"/>
                </a:solidFill>
              </a:rPr>
              <a:t>: “Lets figure out early on how all the pieces fit together to reduce risk on the program and deliver a system that meets its requirements”</a:t>
            </a:r>
          </a:p>
          <a:p>
            <a:pPr lvl="1"/>
            <a:r>
              <a:rPr lang="en-US" sz="900" b="1">
                <a:solidFill>
                  <a:schemeClr val="tx1"/>
                </a:solidFill>
              </a:rPr>
              <a:t>Model SME</a:t>
            </a:r>
            <a:r>
              <a:rPr lang="en-US" sz="900">
                <a:solidFill>
                  <a:schemeClr val="tx1"/>
                </a:solidFill>
              </a:rPr>
              <a:t>: “Let’s use the power of integrated systems models to reduce complexity and enhance systems engineering rigor on the program.’</a:t>
            </a:r>
          </a:p>
          <a:p>
            <a:pPr lvl="1"/>
            <a:r>
              <a:rPr lang="en-US" sz="900" b="1">
                <a:solidFill>
                  <a:schemeClr val="tx1"/>
                </a:solidFill>
              </a:rPr>
              <a:t>AI</a:t>
            </a:r>
            <a:r>
              <a:rPr lang="en-US" sz="900">
                <a:solidFill>
                  <a:schemeClr val="tx1"/>
                </a:solidFill>
              </a:rPr>
              <a:t>: “let me do things computers are best at, enabling you humans do your higher-level thinking and complex socio-technical problem solving”</a:t>
            </a:r>
          </a:p>
          <a:p>
            <a:r>
              <a:rPr lang="en-US" sz="900">
                <a:solidFill>
                  <a:schemeClr val="tx1"/>
                </a:solidFill>
              </a:rPr>
              <a:t>Harness the power of AI today to offload and automate low-complexity model building tasks, or else continue to pay the initially high price of MBSE adoption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AE0AE0C-8122-1DC0-8A02-2342C98F6817}"/>
              </a:ext>
            </a:extLst>
          </p:cNvPr>
          <p:cNvGraphicFramePr/>
          <p:nvPr/>
        </p:nvGraphicFramePr>
        <p:xfrm>
          <a:off x="-163228" y="1340281"/>
          <a:ext cx="8067074" cy="115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The 4 Top Artificial Intelligence Trends For 2021 - SwissCognitive | AI  Ventures, Advisory &amp; Research">
            <a:extLst>
              <a:ext uri="{FF2B5EF4-FFF2-40B4-BE49-F238E27FC236}">
                <a16:creationId xmlns:a16="http://schemas.microsoft.com/office/drawing/2014/main" id="{720CCBF5-5B32-2FA7-EF24-EF06A55F4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057" y="1599387"/>
            <a:ext cx="1027737" cy="5787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C905E2-F0B8-161F-8A3F-928AB9B42722}"/>
              </a:ext>
            </a:extLst>
          </p:cNvPr>
          <p:cNvSpPr txBox="1"/>
          <p:nvPr/>
        </p:nvSpPr>
        <p:spPr>
          <a:xfrm>
            <a:off x="5556199" y="1701591"/>
            <a:ext cx="303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+</a:t>
            </a:r>
            <a:endParaRPr lang="en-US" sz="135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BEDD48-3BA8-531B-FC2B-849789537436}"/>
              </a:ext>
            </a:extLst>
          </p:cNvPr>
          <p:cNvSpPr txBox="1"/>
          <p:nvPr/>
        </p:nvSpPr>
        <p:spPr>
          <a:xfrm>
            <a:off x="465139" y="4500564"/>
            <a:ext cx="8212136" cy="5078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i="1"/>
              <a:t>Maintain an organizational pattern for blending these skillsets on every project, regardless of the size. If an individual possesses these three skillsets, invest and replicate them!</a:t>
            </a:r>
          </a:p>
        </p:txBody>
      </p:sp>
    </p:spTree>
    <p:extLst>
      <p:ext uri="{BB962C8B-B14F-4D97-AF65-F5344CB8AC3E}">
        <p14:creationId xmlns:p14="http://schemas.microsoft.com/office/powerpoint/2010/main" val="3956804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15E19-651B-01F0-5E80-3F3139EE4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E1B9E1-1B59-EDFF-9572-AC1C7E53D3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What to do with an influx of modelers in the organization?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D6C6E9-271A-8206-CD12-FA321BD043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en-US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Practical Strategies to Rebalance Teams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8C154D-7AF6-7854-BC06-82360D4A9C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5270" y="1462628"/>
            <a:ext cx="4912518" cy="282098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Pair “modelers” with veteran systems engineers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 / entry SE’s should start on the </a:t>
            </a:r>
            <a:r>
              <a:rPr lang="en-US" sz="1950" kern="10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v&amp;v</a:t>
            </a: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side of the Vee model before trying to produce abstract systems architecture concepts and write requirements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an </a:t>
            </a:r>
            <a:r>
              <a:rPr lang="en-US" sz="19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skills matrix</a:t>
            </a: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guide team composition and career development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 </a:t>
            </a:r>
            <a:r>
              <a:rPr lang="en-US" sz="19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technical experience to lifecycle phases</a:t>
            </a: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not just tool fluency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 internal </a:t>
            </a:r>
            <a:r>
              <a:rPr lang="en-US" sz="19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mentorship, knowledge management, and onboarding frameworks</a:t>
            </a:r>
            <a:endParaRPr lang="en-US" sz="1950" kern="1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 that </a:t>
            </a:r>
            <a:r>
              <a:rPr lang="en-US" sz="19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MBSE familiarity ≠ SE passion</a:t>
            </a:r>
            <a:r>
              <a:rPr lang="en-US" sz="19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—map employees’ </a:t>
            </a:r>
            <a:r>
              <a:rPr lang="en-US" sz="19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intentions to roles</a:t>
            </a:r>
            <a:endParaRPr lang="en-US" sz="1950" kern="1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pic>
        <p:nvPicPr>
          <p:cNvPr id="4100" name="Picture 4" descr="Systems Engineering Jr. Handbook">
            <a:extLst>
              <a:ext uri="{FF2B5EF4-FFF2-40B4-BE49-F238E27FC236}">
                <a16:creationId xmlns:a16="http://schemas.microsoft.com/office/drawing/2014/main" id="{274A2BD7-2C94-BCC3-2D34-AE882F7BF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232" y="1361958"/>
            <a:ext cx="2518172" cy="169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E60783-AE39-C10B-153B-49FFC1F1191E}"/>
              </a:ext>
            </a:extLst>
          </p:cNvPr>
          <p:cNvSpPr txBox="1"/>
          <p:nvPr/>
        </p:nvSpPr>
        <p:spPr>
          <a:xfrm>
            <a:off x="8474716" y="1361958"/>
            <a:ext cx="61213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/>
              <a:t>Junior SE</a:t>
            </a:r>
          </a:p>
        </p:txBody>
      </p:sp>
      <p:sp>
        <p:nvSpPr>
          <p:cNvPr id="3" name="Arrow: Curved Down 2">
            <a:extLst>
              <a:ext uri="{FF2B5EF4-FFF2-40B4-BE49-F238E27FC236}">
                <a16:creationId xmlns:a16="http://schemas.microsoft.com/office/drawing/2014/main" id="{AD332566-03BC-E8D7-6641-0A27E583AAEB}"/>
              </a:ext>
            </a:extLst>
          </p:cNvPr>
          <p:cNvSpPr/>
          <p:nvPr/>
        </p:nvSpPr>
        <p:spPr>
          <a:xfrm flipH="1">
            <a:off x="5387482" y="823609"/>
            <a:ext cx="3289201" cy="496798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>
                <a:solidFill>
                  <a:schemeClr val="tx1"/>
                </a:solidFill>
              </a:rPr>
              <a:t>Maturity over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911194-6A3C-5323-1B7C-2871B55C0DEC}"/>
              </a:ext>
            </a:extLst>
          </p:cNvPr>
          <p:cNvSpPr txBox="1"/>
          <p:nvPr/>
        </p:nvSpPr>
        <p:spPr>
          <a:xfrm>
            <a:off x="5053263" y="1330531"/>
            <a:ext cx="668437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/>
              <a:t>Senior 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770BCD-E5DF-20F3-5A2E-99DA866CE0DC}"/>
              </a:ext>
            </a:extLst>
          </p:cNvPr>
          <p:cNvSpPr txBox="1"/>
          <p:nvPr/>
        </p:nvSpPr>
        <p:spPr>
          <a:xfrm>
            <a:off x="465139" y="4398790"/>
            <a:ext cx="8212136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i="1"/>
              <a:t>Effective MBSE teams blend technical modeling with deep systems thinking—match skills to lifecycle needs, foster mentorship, and align roles with passion, not just tool use.</a:t>
            </a:r>
            <a:endParaRPr lang="en-US" sz="1350" i="1"/>
          </a:p>
        </p:txBody>
      </p:sp>
      <p:pic>
        <p:nvPicPr>
          <p:cNvPr id="9" name="Picture 8" descr="Junior Vs Senior Developer - That S Exactly How You Can Differentiate A Junior Developer And A ...">
            <a:extLst>
              <a:ext uri="{FF2B5EF4-FFF2-40B4-BE49-F238E27FC236}">
                <a16:creationId xmlns:a16="http://schemas.microsoft.com/office/drawing/2014/main" id="{698862B8-8A17-C183-024D-7E589C621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797" y="3063456"/>
            <a:ext cx="1655001" cy="125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52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FE8F6-B798-0B46-10E8-6676CF2C29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Leadership Actions for Sustaining Product-Focused MBSE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810383-13AA-E8DC-D792-C4A33B6434E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6726" y="1362615"/>
            <a:ext cx="7872941" cy="2820988"/>
          </a:xfrm>
        </p:spPr>
        <p:txBody>
          <a:bodyPr>
            <a:normAutofit/>
          </a:bodyPr>
          <a:lstStyle/>
          <a:p>
            <a:pPr marL="257175" indent="-257175">
              <a:lnSpc>
                <a:spcPct val="115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en-US" sz="13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 the product the north star</a:t>
            </a:r>
            <a:r>
              <a:rPr lang="en-US" sz="13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—models are only valuable when they contribute to user success</a:t>
            </a:r>
          </a:p>
          <a:p>
            <a:pPr marL="257175" indent="-257175">
              <a:lnSpc>
                <a:spcPct val="115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en-US" sz="13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Define what good looks like</a:t>
            </a:r>
            <a:r>
              <a:rPr lang="en-US" sz="13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—via architecture reviews, </a:t>
            </a:r>
            <a:r>
              <a:rPr lang="en-US" sz="1350" kern="10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tradespaces</a:t>
            </a:r>
            <a:r>
              <a:rPr lang="en-US" sz="1350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evaluations, validation threads</a:t>
            </a:r>
          </a:p>
          <a:p>
            <a:pPr marL="257175" indent="-257175">
              <a:lnSpc>
                <a:spcPct val="115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en-US" sz="13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 culture of engineering-first, model-enabled thinking</a:t>
            </a:r>
            <a:endParaRPr lang="en-US" sz="1350" kern="1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15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en-US" sz="13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 in cross-training, not just tool training</a:t>
            </a:r>
            <a:endParaRPr lang="en-US" sz="1350" kern="1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15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en-US" sz="1350" b="1" kern="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 AI as an accelerant, not a replacement for systems engineers</a:t>
            </a:r>
            <a:endParaRPr lang="en-US" sz="1350" kern="1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pic>
        <p:nvPicPr>
          <p:cNvPr id="3074" name="Picture 2" descr="10 Principles That Build Great Engineering Organizations | by McKinsey  Digital | McKinsey Digital Insights | Medium">
            <a:extLst>
              <a:ext uri="{FF2B5EF4-FFF2-40B4-BE49-F238E27FC236}">
                <a16:creationId xmlns:a16="http://schemas.microsoft.com/office/drawing/2014/main" id="{D6F67AE4-4E63-8C44-3A53-5C4AECCBD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50" y="3503294"/>
            <a:ext cx="2951130" cy="147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911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6DBFD-3E18-21B9-A55F-0940A8959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BFC1ED-6676-E6EF-F24A-F4CC7B3E9B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1476" y="1288550"/>
            <a:ext cx="8272462" cy="1266825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4000">
                <a:solidFill>
                  <a:schemeClr val="tx1"/>
                </a:solidFill>
                <a:latin typeface="Arial"/>
                <a:ea typeface="Roboto Medium"/>
                <a:cs typeface="Arial"/>
              </a:rPr>
              <a:t>Model-Based </a:t>
            </a:r>
            <a:br>
              <a:rPr lang="en-US" sz="4000">
                <a:solidFill>
                  <a:schemeClr val="tx1"/>
                </a:solidFill>
                <a:latin typeface="Arial"/>
                <a:ea typeface="Roboto Medium"/>
                <a:cs typeface="Arial"/>
              </a:rPr>
            </a:br>
            <a:r>
              <a:rPr lang="en-US" sz="4000">
                <a:solidFill>
                  <a:schemeClr val="tx1"/>
                </a:solidFill>
                <a:latin typeface="Arial"/>
                <a:ea typeface="Roboto Medium"/>
                <a:cs typeface="Arial"/>
              </a:rPr>
              <a:t>Practical System Engineering </a:t>
            </a:r>
            <a:br>
              <a:rPr lang="en-US" sz="4000">
                <a:solidFill>
                  <a:schemeClr val="tx1"/>
                </a:solidFill>
                <a:latin typeface="Arial"/>
                <a:ea typeface="Roboto Medium"/>
                <a:cs typeface="Arial"/>
              </a:rPr>
            </a:br>
            <a:r>
              <a:rPr lang="en-US" sz="4000">
                <a:solidFill>
                  <a:schemeClr val="tx1"/>
                </a:solidFill>
                <a:latin typeface="Arial"/>
                <a:ea typeface="Roboto Medium"/>
                <a:cs typeface="Arial"/>
              </a:rPr>
              <a:t>Outcomes</a:t>
            </a:r>
            <a:endParaRPr lang="en-US" sz="1100">
              <a:solidFill>
                <a:schemeClr val="tx1"/>
              </a:solidFill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A6947CC-B847-9FDD-7D3D-C3D8354F78D0}"/>
              </a:ext>
            </a:extLst>
          </p:cNvPr>
          <p:cNvSpPr>
            <a:spLocks noGrp="1"/>
          </p:cNvSpPr>
          <p:nvPr/>
        </p:nvSpPr>
        <p:spPr>
          <a:xfrm>
            <a:off x="975595" y="3354120"/>
            <a:ext cx="1823085" cy="1058218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None/>
              <a:defRPr lang="en-US" sz="800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23850" indent="-150813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10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57200" indent="-1333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5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90550" indent="-13335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00" kern="1200" spc="0" baseline="0" dirty="0" smtClean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04850" indent="-111125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  <a:defRPr lang="en-US" sz="1000" kern="1200" spc="0" baseline="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2"/>
              </a:buClr>
              <a:buNone/>
            </a:pPr>
            <a:r>
              <a:rPr lang="en-US" sz="1200">
                <a:latin typeface="Arial"/>
                <a:cs typeface="Arial"/>
              </a:rPr>
              <a:t>Some Practical Examples</a:t>
            </a:r>
            <a:endParaRPr lang="en-US" sz="1200"/>
          </a:p>
          <a:p>
            <a:pPr marL="171450" indent="-171450">
              <a:buChar char="•"/>
            </a:pPr>
            <a:r>
              <a:rPr lang="en-US" sz="1200">
                <a:latin typeface="Arial"/>
                <a:cs typeface="Arial"/>
              </a:rPr>
              <a:t>Model Based SEMP</a:t>
            </a:r>
            <a:endParaRPr lang="en-US"/>
          </a:p>
          <a:p>
            <a:pPr marL="171450" indent="-171450">
              <a:buClr>
                <a:schemeClr val="tx2"/>
              </a:buClr>
              <a:buChar char="•"/>
            </a:pPr>
            <a:r>
              <a:rPr lang="en-US" sz="1200">
                <a:latin typeface="Arial"/>
                <a:cs typeface="Arial"/>
              </a:rPr>
              <a:t>Technical Reviews</a:t>
            </a:r>
            <a:endParaRPr lang="en-US" sz="1200"/>
          </a:p>
          <a:p>
            <a:pPr marL="171450" indent="-171450">
              <a:buClr>
                <a:schemeClr val="tx2"/>
              </a:buClr>
              <a:buChar char="•"/>
            </a:pPr>
            <a:r>
              <a:rPr lang="en-US" sz="1200">
                <a:latin typeface="Arial"/>
                <a:cs typeface="Arial"/>
              </a:rPr>
              <a:t>Processes and more..</a:t>
            </a:r>
            <a:r>
              <a:rPr lang="en-US">
                <a:latin typeface="Arial"/>
                <a:cs typeface="Arial"/>
              </a:rPr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8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B1016-CDB7-BA98-8E48-54C651C56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ED0D2-5907-36B5-00CA-2B36A90583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09746" y="397967"/>
            <a:ext cx="5087856" cy="3503613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b="1">
                <a:ea typeface="+mj-lt"/>
                <a:cs typeface="+mj-lt"/>
              </a:rPr>
              <a:t>Current State of Practice: Static, Sidelined SEMP</a:t>
            </a:r>
            <a:br>
              <a:rPr lang="en-US" b="1">
                <a:ea typeface="+mj-lt"/>
                <a:cs typeface="+mj-lt"/>
              </a:rPr>
            </a:br>
            <a:r>
              <a:rPr lang="en-US" b="1">
                <a:ea typeface="+mj-lt"/>
                <a:cs typeface="+mj-lt"/>
              </a:rPr>
              <a:t> </a:t>
            </a:r>
            <a:endParaRPr lang="en-US">
              <a:ea typeface="+mj-lt"/>
            </a:endParaRPr>
          </a:p>
          <a:p>
            <a:r>
              <a:rPr lang="en-US" b="1" i="1">
                <a:solidFill>
                  <a:srgbClr val="C00000"/>
                </a:solidFill>
                <a:ea typeface="+mj-lt"/>
                <a:cs typeface="+mj-lt"/>
              </a:rPr>
              <a:t>Challenge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The Systems Engineering Management Plan (SEMP) is often written early to fulfill contractual requirements and then set aside, losing relevance as the program evolves.</a:t>
            </a:r>
            <a:br>
              <a:rPr lang="en-US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 </a:t>
            </a:r>
            <a:endParaRPr lang="en-US">
              <a:ea typeface="+mj-lt"/>
            </a:endParaRPr>
          </a:p>
          <a:p>
            <a:r>
              <a:rPr lang="en-US" b="1" i="1">
                <a:solidFill>
                  <a:srgbClr val="00B050"/>
                </a:solidFill>
                <a:ea typeface="+mj-lt"/>
                <a:cs typeface="+mj-lt"/>
              </a:rPr>
              <a:t>MBSE Solution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Embeds the SEMP directly into the model, transforming it into a </a:t>
            </a:r>
            <a:r>
              <a:rPr lang="en-US" i="1">
                <a:ea typeface="+mj-lt"/>
                <a:cs typeface="+mj-lt"/>
              </a:rPr>
              <a:t>living, model-driven guide</a:t>
            </a:r>
            <a:r>
              <a:rPr lang="en-US">
                <a:ea typeface="+mj-lt"/>
                <a:cs typeface="+mj-lt"/>
              </a:rPr>
              <a:t> that stays aligned with real-time engineering activities and decisions.</a:t>
            </a:r>
            <a:endParaRPr lang="en-US"/>
          </a:p>
          <a:p>
            <a:pPr>
              <a:buFont typeface="Arial"/>
              <a:buChar char="•"/>
            </a:pP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>
              <a:cs typeface="Arial"/>
            </a:endParaRP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5E06C-E5E7-8ED2-3D84-C3D616F79E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9616" y="573012"/>
            <a:ext cx="3055584" cy="2231970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>
                <a:ea typeface="+mj-lt"/>
                <a:cs typeface="+mj-lt"/>
              </a:rPr>
              <a:t>Model Based System Engineering Management Plan (SEMP)</a:t>
            </a:r>
          </a:p>
        </p:txBody>
      </p:sp>
      <p:pic>
        <p:nvPicPr>
          <p:cNvPr id="2" name="Picture 1" descr="Design Patterns Antipatterns Free Patterns Images">
            <a:extLst>
              <a:ext uri="{FF2B5EF4-FFF2-40B4-BE49-F238E27FC236}">
                <a16:creationId xmlns:a16="http://schemas.microsoft.com/office/drawing/2014/main" id="{1F2F4A92-7888-49C1-AD44-4F4A40B4B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71" y="2804315"/>
            <a:ext cx="2970233" cy="222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18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315B9-2AA5-717E-CF1D-C54F856F7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77833AA6-0EB2-204A-E870-A11815B7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481" y="-256121"/>
            <a:ext cx="7004213" cy="1265959"/>
          </a:xfrm>
        </p:spPr>
        <p:txBody>
          <a:bodyPr/>
          <a:lstStyle/>
          <a:p>
            <a:r>
              <a:rPr lang="en-US" sz="4000" spc="0">
                <a:latin typeface="Arial"/>
                <a:ea typeface="Roboto Medium"/>
                <a:cs typeface="Arial"/>
              </a:rPr>
              <a:t>SEMP</a:t>
            </a:r>
            <a:endParaRPr lang="en-US" sz="4000" spc="0"/>
          </a:p>
        </p:txBody>
      </p:sp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706552E1-8227-36AD-EBD5-3B1D1623322D}"/>
              </a:ext>
            </a:extLst>
          </p:cNvPr>
          <p:cNvSpPr/>
          <p:nvPr/>
        </p:nvSpPr>
        <p:spPr>
          <a:xfrm>
            <a:off x="2287996" y="4523219"/>
            <a:ext cx="5050965" cy="531781"/>
          </a:xfrm>
          <a:prstGeom prst="bevel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r>
              <a:rPr lang="en-US" sz="1400" b="1">
                <a:solidFill>
                  <a:schemeClr val="bg1"/>
                </a:solidFill>
                <a:ea typeface="+mn-lt"/>
                <a:cs typeface="+mn-lt"/>
              </a:rPr>
              <a:t>Alignment Isn’t Optional—It’s Modeled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BD9C6B-7385-F077-F46D-9251B5FC28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67" b="218"/>
          <a:stretch/>
        </p:blipFill>
        <p:spPr>
          <a:xfrm>
            <a:off x="121920" y="935708"/>
            <a:ext cx="8900166" cy="347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67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4E332-5E1F-0FAF-AB69-6A7FC3D8D1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4429" y="397967"/>
            <a:ext cx="4323173" cy="3503613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1200" b="1" dirty="0">
                <a:ea typeface="+mj-lt"/>
                <a:cs typeface="+mj-lt"/>
              </a:rPr>
              <a:t>Current State of Practice</a:t>
            </a:r>
          </a:p>
          <a:p>
            <a:r>
              <a:rPr lang="en-US" sz="1200" b="1" dirty="0">
                <a:ea typeface="+mj-lt"/>
                <a:cs typeface="+mj-lt"/>
              </a:rPr>
              <a:t>Engineering Models (CAD, ECAD, Simulation):</a:t>
            </a:r>
            <a:endParaRPr lang="en-US" sz="1200" dirty="0">
              <a:ea typeface="+mj-lt"/>
            </a:endParaRPr>
          </a:p>
          <a:p>
            <a:pPr>
              <a:buFont typeface="Arial"/>
              <a:buChar char="•"/>
            </a:pPr>
            <a:r>
              <a:rPr lang="en-US" sz="1200" dirty="0">
                <a:ea typeface="+mj-lt"/>
                <a:cs typeface="+mj-lt"/>
              </a:rPr>
              <a:t>Developed in isolation for specific, narrow purposes</a:t>
            </a:r>
            <a:endParaRPr lang="en-US" sz="1200" dirty="0"/>
          </a:p>
          <a:p>
            <a:pPr>
              <a:buFont typeface="Arial"/>
              <a:buChar char="•"/>
            </a:pPr>
            <a:r>
              <a:rPr lang="en-US" sz="1200" dirty="0">
                <a:ea typeface="+mj-lt"/>
                <a:cs typeface="+mj-lt"/>
              </a:rPr>
              <a:t>Shared as screenshots or exported documents, not as live data</a:t>
            </a:r>
            <a:endParaRPr lang="en-US" sz="1200" dirty="0"/>
          </a:p>
          <a:p>
            <a:pPr>
              <a:buFont typeface="Arial"/>
              <a:buChar char="•"/>
            </a:pPr>
            <a:r>
              <a:rPr lang="en-US" sz="1200" dirty="0">
                <a:ea typeface="+mj-lt"/>
                <a:cs typeface="+mj-lt"/>
              </a:rPr>
              <a:t>Limited or no traceability to related requirements, behavior, or architecture</a:t>
            </a:r>
            <a:endParaRPr lang="en-US" sz="1200" dirty="0"/>
          </a:p>
          <a:p>
            <a:pPr>
              <a:buFont typeface="Arial"/>
              <a:buChar char="•"/>
            </a:pPr>
            <a:r>
              <a:rPr lang="en-US" sz="1200" dirty="0">
                <a:ea typeface="+mj-lt"/>
                <a:cs typeface="+mj-lt"/>
              </a:rPr>
              <a:t>Not integrated into a broader system model or digital thread</a:t>
            </a:r>
            <a:endParaRPr lang="en-US" sz="1200" dirty="0"/>
          </a:p>
          <a:p>
            <a:r>
              <a:rPr lang="en-US" sz="1200" b="1" dirty="0">
                <a:ea typeface="+mj-lt"/>
                <a:cs typeface="+mj-lt"/>
              </a:rPr>
              <a:t>Data Sharing &amp; Review Prep:</a:t>
            </a:r>
            <a:endParaRPr lang="en-US" sz="1200" dirty="0"/>
          </a:p>
          <a:p>
            <a:pPr>
              <a:buFont typeface="Arial"/>
              <a:buChar char="•"/>
            </a:pPr>
            <a:r>
              <a:rPr lang="en-US" sz="1200" dirty="0">
                <a:ea typeface="+mj-lt"/>
                <a:cs typeface="+mj-lt"/>
              </a:rPr>
              <a:t>Shared via emails, PDFs, printouts, or Teams messages</a:t>
            </a:r>
            <a:endParaRPr lang="en-US" sz="1200" dirty="0"/>
          </a:p>
          <a:p>
            <a:pPr>
              <a:buFont typeface="Arial"/>
              <a:buChar char="•"/>
            </a:pPr>
            <a:r>
              <a:rPr lang="en-US" sz="1200" dirty="0">
                <a:ea typeface="+mj-lt"/>
                <a:cs typeface="+mj-lt"/>
              </a:rPr>
              <a:t>Manual effort introduces complexity and risk of inconsistency</a:t>
            </a:r>
            <a:endParaRPr lang="en-US" sz="1200" dirty="0"/>
          </a:p>
          <a:p>
            <a:pPr>
              <a:buFont typeface="Arial"/>
              <a:buChar char="•"/>
            </a:pPr>
            <a:r>
              <a:rPr lang="en-US" sz="1200" dirty="0">
                <a:ea typeface="+mj-lt"/>
                <a:cs typeface="+mj-lt"/>
              </a:rPr>
              <a:t>Requires significant time to compile and format review materials</a:t>
            </a:r>
            <a:endParaRPr lang="en-US" sz="1200" dirty="0"/>
          </a:p>
          <a:p>
            <a:pPr>
              <a:buFont typeface="Arial"/>
              <a:buChar char="•"/>
            </a:pPr>
            <a:r>
              <a:rPr lang="en-US" sz="1200" dirty="0">
                <a:ea typeface="+mj-lt"/>
                <a:cs typeface="+mj-lt"/>
              </a:rPr>
              <a:t>Lacks centralized configuration management, leading to version confusion</a:t>
            </a:r>
            <a:endParaRPr lang="en-US" sz="1400" dirty="0"/>
          </a:p>
          <a:p>
            <a:pPr marL="285750" indent="-285750">
              <a:buFont typeface="Arial"/>
              <a:buChar char="•"/>
            </a:pPr>
            <a:endParaRPr lang="en-US" dirty="0">
              <a:cs typeface="Arial"/>
            </a:endParaRP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B267B-C721-7DA6-0B7E-D6ED949C55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US">
                <a:ea typeface="Roboto Medium"/>
                <a:cs typeface="Arial"/>
              </a:rPr>
              <a:t>Technical Milestone Reviews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68C8B8-69F0-9546-1EF8-E8186DB80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28" y="2066273"/>
            <a:ext cx="414337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65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3AFC38-C48E-1F43-4F1E-689A9C62F3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01349" y="364953"/>
            <a:ext cx="6890313" cy="2584243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b="1">
                <a:ea typeface="+mj-lt"/>
                <a:cs typeface="+mj-lt"/>
              </a:rPr>
              <a:t>Fragmented Data Across Tools and Formats</a:t>
            </a:r>
            <a:br>
              <a:rPr lang="en-US" b="1">
                <a:ea typeface="+mj-lt"/>
                <a:cs typeface="+mj-lt"/>
              </a:rPr>
            </a:br>
            <a:r>
              <a:rPr lang="en-US" b="1">
                <a:ea typeface="+mj-lt"/>
                <a:cs typeface="+mj-lt"/>
              </a:rPr>
              <a:t> </a:t>
            </a:r>
            <a:endParaRPr lang="en-US">
              <a:ea typeface="+mj-lt"/>
            </a:endParaRPr>
          </a:p>
          <a:p>
            <a:r>
              <a:rPr lang="en-US" b="1" i="1">
                <a:solidFill>
                  <a:srgbClr val="FF0000"/>
                </a:solidFill>
                <a:ea typeface="+mj-lt"/>
                <a:cs typeface="+mj-lt"/>
              </a:rPr>
              <a:t>Challenge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Artifacts are often dispersed across multiple documents and systems, leading to inconsistencies and duplication.</a:t>
            </a:r>
            <a:br>
              <a:rPr lang="en-US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 </a:t>
            </a:r>
            <a:endParaRPr lang="en-US">
              <a:ea typeface="+mj-lt"/>
            </a:endParaRPr>
          </a:p>
          <a:p>
            <a:r>
              <a:rPr lang="en-US" b="1" i="1">
                <a:solidFill>
                  <a:srgbClr val="00B050"/>
                </a:solidFill>
                <a:ea typeface="+mj-lt"/>
                <a:cs typeface="+mj-lt"/>
              </a:rPr>
              <a:t>MBSE Solution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Establishes a </a:t>
            </a:r>
            <a:r>
              <a:rPr lang="en-US" i="1">
                <a:ea typeface="+mj-lt"/>
                <a:cs typeface="+mj-lt"/>
              </a:rPr>
              <a:t>single source of truth</a:t>
            </a:r>
            <a:r>
              <a:rPr lang="en-US">
                <a:ea typeface="+mj-lt"/>
                <a:cs typeface="+mj-lt"/>
              </a:rPr>
              <a:t> by centralizing information within a unified model, ensuring data integrity and coherence.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4ECDFF-EB18-7D4D-EA1F-FCAA4669D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07" y="2804656"/>
            <a:ext cx="1581150" cy="1562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9FFDC7-712E-1118-7AF4-FB811862BE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5" b="12519"/>
          <a:stretch/>
        </p:blipFill>
        <p:spPr>
          <a:xfrm>
            <a:off x="5296160" y="2695444"/>
            <a:ext cx="2047875" cy="178525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D86D5B6D-A6D9-0161-1A47-EF48FA464FD2}"/>
              </a:ext>
            </a:extLst>
          </p:cNvPr>
          <p:cNvSpPr/>
          <p:nvPr/>
        </p:nvSpPr>
        <p:spPr>
          <a:xfrm>
            <a:off x="3973193" y="3347174"/>
            <a:ext cx="978408" cy="484632"/>
          </a:xfrm>
          <a:prstGeom prst="rightArrow">
            <a:avLst/>
          </a:prstGeom>
          <a:solidFill>
            <a:schemeClr val="tx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US" sz="1400">
              <a:solidFill>
                <a:schemeClr val="bg1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191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6D78DF-655D-9993-6FC9-94CA8AA43A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3283" y="994431"/>
            <a:ext cx="6873750" cy="2816157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b="1">
                <a:ea typeface="+mj-lt"/>
                <a:cs typeface="+mj-lt"/>
              </a:rPr>
              <a:t>Visibility into Milestone Readiness</a:t>
            </a:r>
            <a:br>
              <a:rPr lang="en-US" b="1">
                <a:ea typeface="+mj-lt"/>
                <a:cs typeface="+mj-lt"/>
              </a:rPr>
            </a:br>
            <a:r>
              <a:rPr lang="en-US" b="1">
                <a:ea typeface="+mj-lt"/>
                <a:cs typeface="+mj-lt"/>
              </a:rPr>
              <a:t> </a:t>
            </a:r>
            <a:endParaRPr lang="en-US">
              <a:ea typeface="+mj-lt"/>
            </a:endParaRPr>
          </a:p>
          <a:p>
            <a:r>
              <a:rPr lang="en-US" b="1" i="1">
                <a:solidFill>
                  <a:srgbClr val="C01D28"/>
                </a:solidFill>
                <a:ea typeface="+mj-lt"/>
                <a:cs typeface="+mj-lt"/>
              </a:rPr>
              <a:t>Challenge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Tracking progress toward milestone completion is often ad hoc and lacks a unified dashboard.</a:t>
            </a:r>
            <a:br>
              <a:rPr lang="en-US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 </a:t>
            </a:r>
            <a:endParaRPr lang="en-US">
              <a:ea typeface="+mj-lt"/>
            </a:endParaRPr>
          </a:p>
          <a:p>
            <a:r>
              <a:rPr lang="en-US" b="1" i="1">
                <a:solidFill>
                  <a:srgbClr val="00B050"/>
                </a:solidFill>
                <a:ea typeface="+mj-lt"/>
                <a:cs typeface="+mj-lt"/>
              </a:rPr>
              <a:t>MBSE Solution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Offers </a:t>
            </a:r>
            <a:r>
              <a:rPr lang="en-US" i="1">
                <a:ea typeface="+mj-lt"/>
                <a:cs typeface="+mj-lt"/>
              </a:rPr>
              <a:t>built-in mechanisms to track artifact maturity and review status</a:t>
            </a:r>
            <a:r>
              <a:rPr lang="en-US">
                <a:ea typeface="+mj-lt"/>
                <a:cs typeface="+mj-lt"/>
              </a:rPr>
              <a:t>, providing clear insight into milestone readiness.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05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E01A2-7E16-F8C2-122C-8CEA81361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7E119CD9-DB60-0DBC-00A1-78DB95017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481" y="-256121"/>
            <a:ext cx="7004213" cy="1265959"/>
          </a:xfrm>
        </p:spPr>
        <p:txBody>
          <a:bodyPr/>
          <a:lstStyle/>
          <a:p>
            <a:r>
              <a:rPr lang="en-US" sz="4000" spc="0">
                <a:latin typeface="Arial"/>
                <a:ea typeface="Roboto Medium"/>
                <a:cs typeface="Arial"/>
              </a:rPr>
              <a:t>Path to SRR </a:t>
            </a:r>
            <a:endParaRPr lang="en-GB" sz="4000" spc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78A0EB-C127-9C25-39BD-133B370EB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8" y="919031"/>
            <a:ext cx="9144000" cy="3845325"/>
          </a:xfrm>
          <a:prstGeom prst="rect">
            <a:avLst/>
          </a:prstGeom>
        </p:spPr>
      </p:pic>
      <p:sp>
        <p:nvSpPr>
          <p:cNvPr id="2" name="Rectangle: Beveled 1">
            <a:extLst>
              <a:ext uri="{FF2B5EF4-FFF2-40B4-BE49-F238E27FC236}">
                <a16:creationId xmlns:a16="http://schemas.microsoft.com/office/drawing/2014/main" id="{E0539FA4-B969-C60D-5920-6C0313018085}"/>
              </a:ext>
            </a:extLst>
          </p:cNvPr>
          <p:cNvSpPr/>
          <p:nvPr/>
        </p:nvSpPr>
        <p:spPr>
          <a:xfrm>
            <a:off x="2207503" y="4739006"/>
            <a:ext cx="5050965" cy="406522"/>
          </a:xfrm>
          <a:prstGeom prst="bevel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r>
              <a:rPr lang="en-US" sz="1400" b="1">
                <a:solidFill>
                  <a:schemeClr val="bg1"/>
                </a:solidFill>
                <a:ea typeface="+mn-lt"/>
                <a:cs typeface="+mn-lt"/>
              </a:rPr>
              <a:t>Readiness Isn’t a Guess—It’s in the Model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805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4D364-E15E-7A43-83A8-932B6AFF0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1A75F3-4EE7-5128-4CD7-995A60181A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3283" y="994431"/>
            <a:ext cx="6873750" cy="2816157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b="1">
                <a:ea typeface="+mj-lt"/>
                <a:cs typeface="+mj-lt"/>
              </a:rPr>
              <a:t>Updates and Reviews</a:t>
            </a:r>
          </a:p>
          <a:p>
            <a:r>
              <a:rPr lang="en-US" b="1" i="1">
                <a:solidFill>
                  <a:srgbClr val="C00000"/>
                </a:solidFill>
                <a:ea typeface="+mj-lt"/>
                <a:cs typeface="+mj-lt"/>
              </a:rPr>
              <a:t>Challenge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Late-stage changes are difficult to incorporate without rework and risk of error.</a:t>
            </a:r>
            <a:br>
              <a:rPr lang="en-US">
                <a:ea typeface="+mj-lt"/>
                <a:cs typeface="+mj-lt"/>
              </a:rPr>
            </a:br>
            <a:endParaRPr lang="en-US">
              <a:ea typeface="+mj-lt"/>
              <a:cs typeface="Arial"/>
            </a:endParaRPr>
          </a:p>
          <a:p>
            <a:r>
              <a:rPr lang="en-US" b="1" i="1">
                <a:solidFill>
                  <a:srgbClr val="00B050"/>
                </a:solidFill>
                <a:ea typeface="+mj-lt"/>
                <a:cs typeface="+mj-lt"/>
              </a:rPr>
              <a:t>MBSE Solution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</a:t>
            </a:r>
            <a:r>
              <a:rPr lang="en-US" i="1">
                <a:ea typeface="+mj-lt"/>
                <a:cs typeface="+mj-lt"/>
              </a:rPr>
              <a:t>Facilitates last-minute updates</a:t>
            </a:r>
            <a:r>
              <a:rPr lang="en-US">
                <a:ea typeface="+mj-lt"/>
                <a:cs typeface="+mj-lt"/>
              </a:rPr>
              <a:t> within the model, instantly reflecting changes across related views and artifacts.</a:t>
            </a:r>
            <a:br>
              <a:rPr lang="en-US">
                <a:ea typeface="+mj-lt"/>
                <a:cs typeface="+mj-lt"/>
              </a:rPr>
            </a:br>
            <a:endParaRPr lang="en-US">
              <a:ea typeface="+mj-lt"/>
              <a:cs typeface="+mj-lt"/>
            </a:endParaRPr>
          </a:p>
          <a:p>
            <a:r>
              <a:rPr lang="en-US" b="1" i="1">
                <a:solidFill>
                  <a:srgbClr val="00B050"/>
                </a:solidFill>
                <a:ea typeface="+mj-lt"/>
                <a:cs typeface="+mj-lt"/>
              </a:rPr>
              <a:t>MBSE Solution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Supports </a:t>
            </a:r>
            <a:r>
              <a:rPr lang="en-US" i="1">
                <a:ea typeface="+mj-lt"/>
                <a:cs typeface="+mj-lt"/>
              </a:rPr>
              <a:t>automated VTL exports</a:t>
            </a:r>
            <a:r>
              <a:rPr lang="en-US">
                <a:ea typeface="+mj-lt"/>
                <a:cs typeface="+mj-lt"/>
              </a:rPr>
              <a:t> for read-ahead packages, enabling stakeholders to engage with accurate, up-to-date information before the formal review.</a:t>
            </a:r>
            <a:endParaRPr lang="en-US">
              <a:ea typeface="+mj-lt"/>
            </a:endParaRPr>
          </a:p>
          <a:p>
            <a:endParaRPr lang="en-US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1685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77707-1444-D001-7A24-A37DF96A1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5B0782A4-9884-166F-12C0-909B4F1DB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481" y="-256121"/>
            <a:ext cx="7004213" cy="1265959"/>
          </a:xfrm>
        </p:spPr>
        <p:txBody>
          <a:bodyPr/>
          <a:lstStyle/>
          <a:p>
            <a:r>
              <a:rPr lang="en-US" sz="4000" spc="0">
                <a:latin typeface="Arial"/>
                <a:ea typeface="Roboto Medium"/>
                <a:cs typeface="Arial"/>
              </a:rPr>
              <a:t>SRR Read-Ahead </a:t>
            </a:r>
            <a:endParaRPr lang="en-GB" sz="4000" spc="0"/>
          </a:p>
        </p:txBody>
      </p:sp>
      <p:sp>
        <p:nvSpPr>
          <p:cNvPr id="6" name="Rectangle: Beveled 5">
            <a:extLst>
              <a:ext uri="{FF2B5EF4-FFF2-40B4-BE49-F238E27FC236}">
                <a16:creationId xmlns:a16="http://schemas.microsoft.com/office/drawing/2014/main" id="{E799D80E-F2EC-1B17-BBE3-17CAEB018393}"/>
              </a:ext>
            </a:extLst>
          </p:cNvPr>
          <p:cNvSpPr/>
          <p:nvPr/>
        </p:nvSpPr>
        <p:spPr>
          <a:xfrm>
            <a:off x="2287996" y="4578020"/>
            <a:ext cx="5050965" cy="406522"/>
          </a:xfrm>
          <a:prstGeom prst="bevel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r>
              <a:rPr lang="en-US" sz="1400" b="1">
                <a:solidFill>
                  <a:schemeClr val="bg1"/>
                </a:solidFill>
                <a:ea typeface="+mn-lt"/>
                <a:cs typeface="+mn-lt"/>
              </a:rPr>
              <a:t>From Model to Slide Deck—In One Click with VTL</a:t>
            </a:r>
            <a:endParaRPr lang="en-US" b="1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4A727D-98BE-571E-15D9-BF61FF53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151" y="920437"/>
            <a:ext cx="5358417" cy="364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42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A4D1B-350F-AB18-616E-A89F217A4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7C29E2-F7BF-7846-105D-E04DDE40D0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3283" y="994431"/>
            <a:ext cx="6873750" cy="2816157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b="1">
                <a:ea typeface="+mj-lt"/>
                <a:cs typeface="+mj-lt"/>
              </a:rPr>
              <a:t>Address Real-Time Review Questions Effectively</a:t>
            </a:r>
            <a:br>
              <a:rPr lang="en-US" b="1">
                <a:ea typeface="+mj-lt"/>
                <a:cs typeface="+mj-lt"/>
              </a:rPr>
            </a:br>
            <a:r>
              <a:rPr lang="en-US" b="1">
                <a:ea typeface="+mj-lt"/>
                <a:cs typeface="+mj-lt"/>
              </a:rPr>
              <a:t> </a:t>
            </a:r>
            <a:endParaRPr lang="en-US"/>
          </a:p>
          <a:p>
            <a:r>
              <a:rPr lang="en-US" b="1" i="1">
                <a:solidFill>
                  <a:srgbClr val="C00000"/>
                </a:solidFill>
                <a:ea typeface="+mj-lt"/>
                <a:cs typeface="+mj-lt"/>
              </a:rPr>
              <a:t>Challenge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 Presenters and Reviewers may lack access to the full context or source artifacts during discussions.</a:t>
            </a:r>
            <a:br>
              <a:rPr lang="en-US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 </a:t>
            </a:r>
            <a:endParaRPr lang="en-US">
              <a:ea typeface="+mj-lt"/>
            </a:endParaRPr>
          </a:p>
          <a:p>
            <a:r>
              <a:rPr lang="en-US" b="1" i="1">
                <a:solidFill>
                  <a:srgbClr val="00B050"/>
                </a:solidFill>
                <a:ea typeface="+mj-lt"/>
                <a:cs typeface="+mj-lt"/>
              </a:rPr>
              <a:t>MBSE Solution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Provides </a:t>
            </a:r>
            <a:r>
              <a:rPr lang="en-US" i="1">
                <a:ea typeface="+mj-lt"/>
                <a:cs typeface="+mj-lt"/>
              </a:rPr>
              <a:t>access to all linked model artifacts</a:t>
            </a:r>
            <a:r>
              <a:rPr lang="en-US">
                <a:ea typeface="+mj-lt"/>
                <a:cs typeface="+mj-lt"/>
              </a:rPr>
              <a:t> in real time, allowing reviewers to trace requirements, behaviors, and structures on the spot.</a:t>
            </a:r>
            <a:endParaRPr lang="en-US"/>
          </a:p>
          <a:p>
            <a:endParaRPr lang="en-US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85132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49374-79EE-C970-BD41-7C7DD3E86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8E9F01EF-E00C-24E5-956A-69D6E1268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481" y="-256121"/>
            <a:ext cx="7004213" cy="1265959"/>
          </a:xfrm>
        </p:spPr>
        <p:txBody>
          <a:bodyPr/>
          <a:lstStyle/>
          <a:p>
            <a:r>
              <a:rPr lang="en-US" sz="4000" spc="0">
                <a:latin typeface="Arial"/>
                <a:ea typeface="Roboto Medium"/>
                <a:cs typeface="Arial"/>
              </a:rPr>
              <a:t>SRR Presentation </a:t>
            </a:r>
            <a:endParaRPr lang="en-GB" sz="4000" spc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213F99-FBC3-CC5A-4835-5DB0B02C1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7394"/>
            <a:ext cx="9144000" cy="2628712"/>
          </a:xfrm>
          <a:prstGeom prst="rect">
            <a:avLst/>
          </a:prstGeom>
        </p:spPr>
      </p:pic>
      <p:pic>
        <p:nvPicPr>
          <p:cNvPr id="4" name="Graphic 3" descr="Play with solid fill">
            <a:extLst>
              <a:ext uri="{FF2B5EF4-FFF2-40B4-BE49-F238E27FC236}">
                <a16:creationId xmlns:a16="http://schemas.microsoft.com/office/drawing/2014/main" id="{102C7CE7-460C-846E-CB06-80C5F9C15C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174" y="1350893"/>
            <a:ext cx="367748" cy="367748"/>
          </a:xfrm>
          <a:prstGeom prst="rect">
            <a:avLst/>
          </a:prstGeom>
        </p:spPr>
      </p:pic>
      <p:sp>
        <p:nvSpPr>
          <p:cNvPr id="6" name="Rectangle: Beveled 5">
            <a:extLst>
              <a:ext uri="{FF2B5EF4-FFF2-40B4-BE49-F238E27FC236}">
                <a16:creationId xmlns:a16="http://schemas.microsoft.com/office/drawing/2014/main" id="{01CD62E1-C6D1-D476-1379-598E8BA37B41}"/>
              </a:ext>
            </a:extLst>
          </p:cNvPr>
          <p:cNvSpPr/>
          <p:nvPr/>
        </p:nvSpPr>
        <p:spPr>
          <a:xfrm>
            <a:off x="2287996" y="4578020"/>
            <a:ext cx="5050965" cy="406522"/>
          </a:xfrm>
          <a:prstGeom prst="bevel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r>
              <a:rPr lang="en-US" sz="1400" b="1">
                <a:solidFill>
                  <a:schemeClr val="bg1"/>
                </a:solidFill>
                <a:ea typeface="+mn-lt"/>
                <a:cs typeface="+mn-lt"/>
              </a:rPr>
              <a:t>Run the Review from the Source—The Model </a:t>
            </a:r>
            <a:r>
              <a:rPr lang="en-US" sz="1400" b="1" i="1">
                <a:solidFill>
                  <a:schemeClr val="bg1"/>
                </a:solidFill>
                <a:ea typeface="+mn-lt"/>
                <a:cs typeface="+mn-lt"/>
              </a:rPr>
              <a:t>Is</a:t>
            </a:r>
            <a:r>
              <a:rPr lang="en-US" sz="1400" b="1">
                <a:solidFill>
                  <a:schemeClr val="bg1"/>
                </a:solidFill>
                <a:ea typeface="+mn-lt"/>
                <a:cs typeface="+mn-lt"/>
              </a:rPr>
              <a:t> the Brief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552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65AB2-71C8-7E37-32E7-745BBD3FF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7296C3-85D3-57D0-48D3-4D540330CA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3283" y="994431"/>
            <a:ext cx="6873750" cy="2816157"/>
          </a:xfrm>
        </p:spPr>
        <p:txBody>
          <a:bodyPr vert="horz" wrap="square" lIns="0" tIns="0" rIns="0" bIns="0" rtlCol="0" anchor="t">
            <a:noAutofit/>
          </a:bodyPr>
          <a:lstStyle/>
          <a:p>
            <a:endParaRPr lang="en-US" b="1">
              <a:cs typeface="Arial"/>
            </a:endParaRPr>
          </a:p>
          <a:p>
            <a:endParaRPr lang="en-US" b="1">
              <a:cs typeface="Arial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E067856-EECB-FD75-F8C5-7F5F0374AEE6}"/>
              </a:ext>
            </a:extLst>
          </p:cNvPr>
          <p:cNvSpPr txBox="1">
            <a:spLocks/>
          </p:cNvSpPr>
          <p:nvPr/>
        </p:nvSpPr>
        <p:spPr>
          <a:xfrm>
            <a:off x="1065683" y="1146831"/>
            <a:ext cx="6873750" cy="281615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600" kern="1200" spc="0" baseline="0" dirty="0" smtClean="0">
                <a:solidFill>
                  <a:schemeClr val="bg1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US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ts val="216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None/>
              <a:defRPr lang="en-GB" sz="1800" kern="1200" spc="0" baseline="0" dirty="0" smtClean="0">
                <a:solidFill>
                  <a:schemeClr val="tx1"/>
                </a:solidFill>
                <a:latin typeface="+mj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ea typeface="+mj-lt"/>
                <a:cs typeface="+mj-lt"/>
              </a:rPr>
              <a:t>Review Record-Keeping</a:t>
            </a:r>
            <a:br>
              <a:rPr lang="en-US" b="1">
                <a:ea typeface="+mj-lt"/>
                <a:cs typeface="+mj-lt"/>
              </a:rPr>
            </a:br>
            <a:r>
              <a:rPr lang="en-US" b="1">
                <a:ea typeface="+mj-lt"/>
                <a:cs typeface="+mj-lt"/>
              </a:rPr>
              <a:t> </a:t>
            </a:r>
            <a:endParaRPr lang="en-US"/>
          </a:p>
          <a:p>
            <a:r>
              <a:rPr lang="en-US" b="1" i="1">
                <a:solidFill>
                  <a:srgbClr val="C00000"/>
                </a:solidFill>
                <a:ea typeface="+mj-lt"/>
                <a:cs typeface="+mj-lt"/>
              </a:rPr>
              <a:t>Challenge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Critical review metadata (e.g., dates, attendees, decisions) is often captured separately from technical artifacts, risking loss or misalignment.</a:t>
            </a:r>
            <a:br>
              <a:rPr lang="en-US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 </a:t>
            </a:r>
            <a:endParaRPr lang="en-US">
              <a:ea typeface="+mj-lt"/>
            </a:endParaRPr>
          </a:p>
          <a:p>
            <a:r>
              <a:rPr lang="en-US" b="1" i="1">
                <a:solidFill>
                  <a:srgbClr val="00B050"/>
                </a:solidFill>
                <a:ea typeface="+mj-lt"/>
                <a:cs typeface="+mj-lt"/>
              </a:rPr>
              <a:t>MBSE Solution</a:t>
            </a:r>
            <a:r>
              <a:rPr lang="en-US" i="1">
                <a:ea typeface="+mj-lt"/>
                <a:cs typeface="+mj-lt"/>
              </a:rPr>
              <a:t>:</a:t>
            </a:r>
            <a:r>
              <a:rPr lang="en-US">
                <a:ea typeface="+mj-lt"/>
                <a:cs typeface="+mj-lt"/>
              </a:rPr>
              <a:t> The model can act as the </a:t>
            </a:r>
            <a:r>
              <a:rPr lang="en-US" i="1">
                <a:ea typeface="+mj-lt"/>
                <a:cs typeface="+mj-lt"/>
              </a:rPr>
              <a:t>single authoritative source</a:t>
            </a:r>
            <a:r>
              <a:rPr lang="en-US">
                <a:ea typeface="+mj-lt"/>
                <a:cs typeface="+mj-lt"/>
              </a:rPr>
              <a:t> for milestone review data—including review date, attendee list, and voting records—ensuring traceability and audit readiness.</a:t>
            </a:r>
            <a:endParaRPr lang="en-US"/>
          </a:p>
          <a:p>
            <a:endParaRPr lang="en-US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3833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315B9-2AA5-717E-CF1D-C54F856F7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77833AA6-0EB2-204A-E870-A11815B7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481" y="-256121"/>
            <a:ext cx="7004213" cy="1265959"/>
          </a:xfrm>
        </p:spPr>
        <p:txBody>
          <a:bodyPr/>
          <a:lstStyle/>
          <a:p>
            <a:r>
              <a:rPr lang="en-US" sz="4000" spc="0">
                <a:latin typeface="Arial"/>
                <a:ea typeface="Roboto Medium"/>
                <a:cs typeface="Arial"/>
              </a:rPr>
              <a:t>SRR Scorecard</a:t>
            </a:r>
            <a:endParaRPr lang="en-GB" sz="4000" spc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4A1114-D7A6-2EF2-159F-1FB92C062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1841"/>
            <a:ext cx="9144000" cy="3486469"/>
          </a:xfrm>
          <a:prstGeom prst="rect">
            <a:avLst/>
          </a:prstGeom>
        </p:spPr>
      </p:pic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7764F644-AEAA-243A-486B-72B6729BD536}"/>
              </a:ext>
            </a:extLst>
          </p:cNvPr>
          <p:cNvSpPr/>
          <p:nvPr/>
        </p:nvSpPr>
        <p:spPr>
          <a:xfrm>
            <a:off x="2287996" y="4578020"/>
            <a:ext cx="5050965" cy="406522"/>
          </a:xfrm>
          <a:prstGeom prst="bevel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r>
              <a:rPr lang="en-US" sz="1400" b="1">
                <a:solidFill>
                  <a:schemeClr val="bg1"/>
                </a:solidFill>
                <a:ea typeface="+mn-lt"/>
                <a:cs typeface="+mn-lt"/>
              </a:rPr>
              <a:t>Real-Time </a:t>
            </a:r>
            <a:r>
              <a:rPr lang="en-US" sz="1400" b="1" err="1">
                <a:solidFill>
                  <a:schemeClr val="bg1"/>
                </a:solidFill>
                <a:ea typeface="+mn-lt"/>
                <a:cs typeface="+mn-lt"/>
              </a:rPr>
              <a:t>Satus</a:t>
            </a:r>
            <a:r>
              <a:rPr lang="en-US" sz="1400" b="1">
                <a:solidFill>
                  <a:schemeClr val="bg1"/>
                </a:solidFill>
                <a:ea typeface="+mn-lt"/>
                <a:cs typeface="+mn-lt"/>
              </a:rPr>
              <a:t>. Executive Confidence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10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7861B-A487-1C61-BC9A-40DE9030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DF46DD-A2D3-A4D1-984A-14628FD08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39" y="594264"/>
            <a:ext cx="2372966" cy="1891081"/>
          </a:xfrm>
        </p:spPr>
        <p:txBody>
          <a:bodyPr/>
          <a:lstStyle/>
          <a:p>
            <a:r>
              <a:rPr lang="en-US">
                <a:ea typeface="Roboto Medium"/>
                <a:cs typeface="Segoe UI"/>
              </a:rPr>
              <a:t>Capture Processes in the model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F7F5A8-557E-D442-1C3B-ACFA05412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7978" y="2842338"/>
            <a:ext cx="2050119" cy="806935"/>
          </a:xfrm>
        </p:spPr>
        <p:txBody>
          <a:bodyPr/>
          <a:lstStyle/>
          <a:p>
            <a:r>
              <a:rPr lang="en-US" sz="1800" b="1">
                <a:latin typeface="Arial"/>
                <a:cs typeface="Arial"/>
              </a:rPr>
              <a:t>The opportunities are limitless...</a:t>
            </a:r>
            <a:endParaRPr lang="en-US" sz="1800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BF82CE-5BD4-0789-7798-5D9B75289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569" y="0"/>
            <a:ext cx="1546245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65A9CA-4922-0AA6-1BA0-F61996990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691" y="1072801"/>
            <a:ext cx="4123412" cy="1048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9E8535-9FB4-1B28-764A-625D0F5E8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828" y="2747428"/>
            <a:ext cx="4227535" cy="1042164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AD1CA683-6B80-4A83-93A2-9B44AE5DED8E}"/>
              </a:ext>
            </a:extLst>
          </p:cNvPr>
          <p:cNvSpPr/>
          <p:nvPr/>
        </p:nvSpPr>
        <p:spPr>
          <a:xfrm>
            <a:off x="4145426" y="1405639"/>
            <a:ext cx="610456" cy="38285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US" sz="1400">
              <a:solidFill>
                <a:schemeClr val="bg1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1903036D-1568-5F50-07A9-01216F7C3FEA}"/>
              </a:ext>
            </a:extLst>
          </p:cNvPr>
          <p:cNvSpPr/>
          <p:nvPr/>
        </p:nvSpPr>
        <p:spPr>
          <a:xfrm rot="-5520000" flipH="1" flipV="1">
            <a:off x="4229519" y="2033040"/>
            <a:ext cx="689309" cy="892792"/>
          </a:xfrm>
          <a:prstGeom prst="ben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US" sz="1400">
              <a:solidFill>
                <a:schemeClr val="bg1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881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58B39-C408-E394-8A0B-8CCCEFA15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05A6919-D15A-C5FF-BFCE-277B0093F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ea typeface="Roboto Medium"/>
                <a:cs typeface="Segoe UI"/>
              </a:rPr>
              <a:t>Bridging the Knowledge Gap </a:t>
            </a:r>
            <a:endParaRPr lang="en-US">
              <a:latin typeface="Arial"/>
              <a:cs typeface="Segoe UI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61353A-1B31-0B00-7B04-FA00EA8BEF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Aligning Modeling Practices with Core Systems Engineering Principles</a:t>
            </a:r>
            <a:endParaRPr lang="en-US"/>
          </a:p>
        </p:txBody>
      </p:sp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0FA80A69-B12E-E43F-DA74-C801457D32FE}"/>
              </a:ext>
            </a:extLst>
          </p:cNvPr>
          <p:cNvSpPr/>
          <p:nvPr/>
        </p:nvSpPr>
        <p:spPr>
          <a:xfrm>
            <a:off x="3950473" y="2915728"/>
            <a:ext cx="908649" cy="3220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 anchorCtr="0"/>
          <a:lstStyle/>
          <a:p>
            <a:pPr algn="ctr"/>
            <a:endParaRPr lang="en-US" err="1">
              <a:gradFill>
                <a:gsLst>
                  <a:gs pos="0">
                    <a:schemeClr val="bg1"/>
                  </a:gs>
                  <a:gs pos="98000">
                    <a:schemeClr val="bg1"/>
                  </a:gs>
                </a:gsLst>
                <a:lin ang="5400000" scaled="0"/>
              </a:gradFill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2D5221-5BF7-5410-BDC4-A74E35F52E09}"/>
              </a:ext>
            </a:extLst>
          </p:cNvPr>
          <p:cNvSpPr txBox="1"/>
          <p:nvPr/>
        </p:nvSpPr>
        <p:spPr>
          <a:xfrm>
            <a:off x="7499758" y="1132514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US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145C6C-8209-4141-D4B5-6F5D6773639E}"/>
              </a:ext>
            </a:extLst>
          </p:cNvPr>
          <p:cNvSpPr txBox="1"/>
          <p:nvPr/>
        </p:nvSpPr>
        <p:spPr>
          <a:xfrm>
            <a:off x="8590327" y="57045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US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38C434-E3DE-E98D-102F-2E9DC4D63ACB}"/>
              </a:ext>
            </a:extLst>
          </p:cNvPr>
          <p:cNvSpPr txBox="1"/>
          <p:nvPr/>
        </p:nvSpPr>
        <p:spPr>
          <a:xfrm>
            <a:off x="8817429" y="18288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50FBC2-2120-72C5-9C65-4ADCF3E7898B}"/>
              </a:ext>
            </a:extLst>
          </p:cNvPr>
          <p:cNvSpPr txBox="1"/>
          <p:nvPr/>
        </p:nvSpPr>
        <p:spPr>
          <a:xfrm>
            <a:off x="8765177" y="339634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750"/>
              </a:spcBef>
              <a:buClr>
                <a:schemeClr val="accent2"/>
              </a:buClr>
              <a:buSzPct val="100000"/>
            </a:pPr>
            <a:endParaRPr lang="en-FR" sz="14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2DA80E-53EA-15DF-5321-9C8988718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717" y="1056189"/>
            <a:ext cx="3065174" cy="278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48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4F1EC-E573-9E52-6E73-690EA36A9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FD87C9-8E28-3E47-01E6-227DBC27E3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0700" y="726785"/>
            <a:ext cx="8221662" cy="368300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4000">
                <a:solidFill>
                  <a:srgbClr val="000000"/>
                </a:solidFill>
                <a:latin typeface="Arial"/>
                <a:cs typeface="Arial"/>
              </a:rPr>
              <a:t>Identifying the Knowledge Gap</a:t>
            </a:r>
            <a:endParaRPr lang="en-US" sz="40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79BC63-DA32-A844-B8D3-F212992C4A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6725" y="1495135"/>
            <a:ext cx="8220075" cy="2820988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172720" indent="-172720"/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400" i="1">
                <a:solidFill>
                  <a:schemeClr val="tx1"/>
                </a:solidFill>
                <a:latin typeface="Arial"/>
                <a:cs typeface="Arial"/>
              </a:rPr>
              <a:t>Modeling proficiency is rising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— but often lacks foundational </a:t>
            </a:r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Systems Engineering (SE)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principles.</a:t>
            </a:r>
            <a:endParaRPr lang="en-US"/>
          </a:p>
          <a:p>
            <a:pPr marL="0" indent="0">
              <a:buNone/>
            </a:pPr>
            <a:endParaRPr lang="en-US" sz="140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/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400" i="1">
                <a:solidFill>
                  <a:schemeClr val="tx1"/>
                </a:solidFill>
                <a:latin typeface="Arial"/>
                <a:cs typeface="Arial"/>
              </a:rPr>
              <a:t>Mastery of SysML syntax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≠ </a:t>
            </a:r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Sound engineering judgment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or decision-making.</a:t>
            </a:r>
            <a:endParaRPr lang="en-US">
              <a:solidFill>
                <a:schemeClr val="tx1"/>
              </a:solidFill>
            </a:endParaRPr>
          </a:p>
          <a:p>
            <a:pPr marL="171450" indent="-171450"/>
            <a:endParaRPr lang="en-US" sz="140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/>
            <a:r>
              <a:rPr lang="en-US" sz="1400" i="1">
                <a:solidFill>
                  <a:schemeClr val="tx1"/>
                </a:solidFill>
                <a:latin typeface="Arial"/>
                <a:cs typeface="Arial"/>
              </a:rPr>
              <a:t>V-model fundamentals are being overlooked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:</a:t>
            </a:r>
            <a:endParaRPr lang="en-US">
              <a:solidFill>
                <a:schemeClr val="tx1"/>
              </a:solidFill>
            </a:endParaRPr>
          </a:p>
          <a:p>
            <a:pPr marL="609600" lvl="1" indent="-285750"/>
            <a:r>
              <a:rPr lang="en-US" sz="130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300" i="1">
                <a:solidFill>
                  <a:schemeClr val="tx1"/>
                </a:solidFill>
                <a:latin typeface="Arial"/>
                <a:cs typeface="Arial"/>
              </a:rPr>
              <a:t>Are we solving the right problem?</a:t>
            </a:r>
            <a:endParaRPr lang="en-US">
              <a:solidFill>
                <a:schemeClr val="tx1"/>
              </a:solidFill>
            </a:endParaRPr>
          </a:p>
          <a:p>
            <a:pPr marL="609600" lvl="1" indent="-285750"/>
            <a:r>
              <a:rPr lang="en-US" sz="1300">
                <a:solidFill>
                  <a:schemeClr val="tx1"/>
                </a:solidFill>
                <a:latin typeface="Arial"/>
                <a:cs typeface="Arial"/>
              </a:rPr>
              <a:t>️ </a:t>
            </a:r>
            <a:r>
              <a:rPr lang="en-US" sz="1300" i="1">
                <a:solidFill>
                  <a:schemeClr val="tx1"/>
                </a:solidFill>
                <a:latin typeface="Arial"/>
                <a:cs typeface="Arial"/>
              </a:rPr>
              <a:t>Are we solving the problem the right way?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4641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09872-8A5A-3E2E-1AF0-AE678BD7E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965FD7-08C2-EB60-22E4-18281DDA8C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0700" y="726785"/>
            <a:ext cx="8221662" cy="368300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4000">
                <a:solidFill>
                  <a:srgbClr val="000000"/>
                </a:solidFill>
                <a:latin typeface="Arial"/>
                <a:cs typeface="Arial"/>
              </a:rPr>
              <a:t>How the Gap Manifests</a:t>
            </a:r>
            <a:endParaRPr lang="en-US" sz="40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EA5978-E142-F2E3-EB94-6FE7AB6185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6725" y="1495135"/>
            <a:ext cx="4053189" cy="2820988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171450" indent="-171450">
              <a:buFont typeface="Arial,Sans-Serif" panose="020B0604020202020204" pitchFamily="34" charset="0"/>
            </a:pP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Requirements lack validation traceability, undermining testability and stakeholder confidence</a:t>
            </a:r>
          </a:p>
          <a:p>
            <a:pPr marL="171450" indent="-171450">
              <a:buFont typeface="Arial,Sans-Serif" panose="020B0604020202020204" pitchFamily="34" charset="0"/>
            </a:pPr>
            <a:endParaRPr lang="en-US" sz="14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,Sans-Serif" panose="020B0604020202020204" pitchFamily="34" charset="0"/>
            </a:pP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Verification activities are adapted to fit the model</a:t>
            </a:r>
          </a:p>
          <a:p>
            <a:pPr marL="171450" indent="-171450">
              <a:buFont typeface="Arial,Sans-Serif" panose="020B0604020202020204" pitchFamily="34" charset="0"/>
            </a:pPr>
            <a:endParaRPr lang="en-US" sz="14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,Sans-Serif" panose="020B0604020202020204" pitchFamily="34" charset="0"/>
            </a:pP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Visually polished models that fail technical milestone reviews</a:t>
            </a:r>
          </a:p>
          <a:p>
            <a:pPr marL="171450" indent="-171450">
              <a:buFont typeface="Arial,Sans-Serif" panose="020B0604020202020204" pitchFamily="34" charset="0"/>
            </a:pPr>
            <a:endParaRPr lang="en-US" sz="14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,Sans-Serif" panose="020B0604020202020204" pitchFamily="34" charset="0"/>
            </a:pP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Stakeholders impressed by visuals but left unclear on system completeness </a:t>
            </a:r>
          </a:p>
          <a:p>
            <a:pPr marL="171450" indent="-171450">
              <a:buFont typeface="Arial,Sans-Serif" panose="020B0604020202020204" pitchFamily="34" charset="0"/>
            </a:pP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8C533A-7127-50C3-C9AA-2A4AA65B8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542" y="1922965"/>
            <a:ext cx="3840866" cy="197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68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E09D8-6E96-E674-1F7B-9A6AF3597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1A4371-5D1E-89B6-E4DC-5B656C2088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0700" y="726785"/>
            <a:ext cx="8221662" cy="368300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4000">
                <a:solidFill>
                  <a:srgbClr val="000000"/>
                </a:solidFill>
                <a:latin typeface="Arial"/>
                <a:cs typeface="Arial"/>
              </a:rPr>
              <a:t>Closing the Gap: Practical Strategies</a:t>
            </a:r>
            <a:endParaRPr lang="en-US" sz="40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DE4AA4-ACDF-8C6B-5A8B-0C45749AE6A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4414" y="2113958"/>
            <a:ext cx="8220075" cy="2162176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171450" indent="-171450">
              <a:buFont typeface="Arial,Sans-Serif" panose="020B0604020202020204" pitchFamily="34" charset="0"/>
            </a:pPr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Build SE Fluency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– Train modelers in foundational Systems Engineering: V&amp;V, traceability, lifecycle rigor, and system thinking</a:t>
            </a:r>
          </a:p>
          <a:p>
            <a:pPr marL="171450" indent="-171450">
              <a:buFont typeface="Arial,Sans-Serif" panose="020B0604020202020204" pitchFamily="34" charset="0"/>
            </a:pPr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Embed SE Artifacts into the Model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– Include model-based SEMPs, requirement trace matrices, and verification frameworks</a:t>
            </a:r>
          </a:p>
          <a:p>
            <a:pPr marL="171450" indent="-171450">
              <a:buFont typeface="Arial,Sans-Serif" panose="020B0604020202020204" pitchFamily="34" charset="0"/>
            </a:pPr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Synchronize Models with Reviews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– Align modeling progress with technical milestone reviews and readiness assessments</a:t>
            </a:r>
          </a:p>
          <a:p>
            <a:pPr marL="171450" indent="-171450">
              <a:buFont typeface="Arial,Sans-Serif" panose="020B0604020202020204" pitchFamily="34" charset="0"/>
            </a:pPr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Encourage Professional Certification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– Support CSEP/ASEP pursuit to reinforce standards and elevate practitioner credibility</a:t>
            </a:r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01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9ABF6-58E4-C335-0026-2C4750530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25A67E-FA4E-849C-8E05-524C2CDC28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0700" y="726785"/>
            <a:ext cx="8221662" cy="368300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4000">
                <a:solidFill>
                  <a:srgbClr val="000000"/>
                </a:solidFill>
                <a:latin typeface="Arial"/>
                <a:cs typeface="Arial"/>
              </a:rPr>
              <a:t>Strengthening the Next Generation</a:t>
            </a:r>
            <a:endParaRPr lang="en-US" sz="40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2AADE5-34C0-469C-06EC-CE26B55129E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9074" y="1516701"/>
            <a:ext cx="5082217" cy="2777856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171450" indent="-171450">
              <a:buFont typeface="Arial,Sans-Serif" panose="020B0604020202020204" pitchFamily="34" charset="0"/>
            </a:pPr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Bridge the Gap with Mentorship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– Pair junior modelers with experienced systems engineers for guided, hands-on learning</a:t>
            </a:r>
          </a:p>
          <a:p>
            <a:pPr marL="171450" indent="-171450">
              <a:buFont typeface="Arial,Sans-Serif" panose="020B0604020202020204" pitchFamily="34" charset="0"/>
            </a:pPr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Use Skills Matrices for Intentional Growth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– Align development plans with core SE competencies and modeling proficiency</a:t>
            </a: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Institutionalize SE Wisdom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– Create structured mentorship programs focused on engineering tradeoffs and decision-making</a:t>
            </a:r>
            <a:endParaRPr lang="en-US">
              <a:solidFill>
                <a:schemeClr val="tx1"/>
              </a:solidFill>
            </a:endParaRPr>
          </a:p>
          <a:p>
            <a:pPr marL="172720" indent="-172720"/>
            <a:r>
              <a:rPr lang="en-US" sz="1400" b="1">
                <a:solidFill>
                  <a:schemeClr val="tx1"/>
                </a:solidFill>
                <a:latin typeface="Arial"/>
                <a:cs typeface="Arial"/>
              </a:rPr>
              <a:t>Promote Experiential Learning</a:t>
            </a: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 – Involve junior staff in real-world challenges: risk analysis, trade studies, and requirements development</a:t>
            </a:r>
          </a:p>
          <a:p>
            <a:pPr marL="171450" indent="-171450">
              <a:buFont typeface="Arial,Sans-Serif" panose="020B0604020202020204" pitchFamily="34" charset="0"/>
            </a:pPr>
            <a:endParaRPr lang="en-US" sz="140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1598C6-EB3F-3F92-4275-C04E6CB38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763" y="1520404"/>
            <a:ext cx="1834641" cy="278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32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1A5B5F-68BF-FA9C-F6AA-96DAF2FCCA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From Mentorship to Mastery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907B7-BD52-D50E-820A-02C657C0A6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wrap="square" lIns="0" tIns="0" rIns="0" bIns="4572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Academic Programs Supporting INCOSE Certification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624B1-BE47-7A9C-FC6B-5723C65117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D47CC68-0781-BDB1-20FE-42DA7B8DDE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3045444"/>
              </p:ext>
            </p:extLst>
          </p:nvPr>
        </p:nvGraphicFramePr>
        <p:xfrm>
          <a:off x="470220" y="1422961"/>
          <a:ext cx="4514127" cy="3469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02077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562B6-531E-CE6A-2394-61C29D9A6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AE019E-5E9D-EBA3-C7A0-C813CAE378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0700" y="726785"/>
            <a:ext cx="8221662" cy="368300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sz="4000">
                <a:solidFill>
                  <a:srgbClr val="000000"/>
                </a:solidFill>
                <a:latin typeface="Arial"/>
                <a:cs typeface="Arial"/>
              </a:rPr>
              <a:t>Final Thought: MBSE is Engineering</a:t>
            </a:r>
            <a:endParaRPr lang="en-US" sz="40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0EEDDF-61D1-C860-51CF-1CA22228B7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6725" y="1987260"/>
            <a:ext cx="8164513" cy="2336801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171450" indent="-171450">
              <a:buFont typeface="Arial,Sans-Serif" panose="020B0604020202020204" pitchFamily="34" charset="0"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MBSE must reclaim its purpose: </a:t>
            </a:r>
            <a:r>
              <a:rPr lang="en-US" sz="1350">
                <a:solidFill>
                  <a:schemeClr val="tx1"/>
                </a:solidFill>
                <a:latin typeface="Arial"/>
                <a:cs typeface="Arial"/>
              </a:rPr>
              <a:t>To enable better engineering decisions – not just better models</a:t>
            </a:r>
            <a:endParaRPr lang="en-US">
              <a:solidFill>
                <a:schemeClr val="tx1"/>
              </a:solidFill>
            </a:endParaRPr>
          </a:p>
          <a:p>
            <a:pPr marL="171450" indent="-171450">
              <a:buFont typeface="Arial,Sans-Serif" panose="020B0604020202020204" pitchFamily="34" charset="0"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Models are tools, not the goal</a:t>
            </a:r>
            <a:endParaRPr lang="en-US" sz="1400">
              <a:solidFill>
                <a:schemeClr val="tx1"/>
              </a:solidFill>
            </a:endParaRPr>
          </a:p>
          <a:p>
            <a:pPr marL="171450" indent="-171450">
              <a:buFont typeface="Arial,Sans-Serif" panose="020B0604020202020204" pitchFamily="34" charset="0"/>
            </a:pPr>
            <a:r>
              <a:rPr lang="en-US" sz="1400">
                <a:solidFill>
                  <a:schemeClr val="tx1"/>
                </a:solidFill>
                <a:latin typeface="Arial"/>
                <a:cs typeface="Arial"/>
              </a:rPr>
              <a:t>Engineering outcomes remain the standard for success</a:t>
            </a:r>
          </a:p>
          <a:p>
            <a:pPr marL="171450" indent="-171450">
              <a:buFont typeface="Arial,Sans-Serif" panose="020B0604020202020204" pitchFamily="34" charset="0"/>
            </a:pPr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2035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 txBox="1">
            <a:spLocks/>
          </p:cNvSpPr>
          <p:nvPr/>
        </p:nvSpPr>
        <p:spPr>
          <a:xfrm>
            <a:off x="1265319" y="538810"/>
            <a:ext cx="6455514" cy="2364750"/>
          </a:xfrm>
          <a:prstGeom prst="rect">
            <a:avLst/>
          </a:prstGeom>
        </p:spPr>
        <p:txBody>
          <a:bodyPr vert="horz" wrap="square" lIns="0" tIns="45720" rIns="0" bIns="45720" rtlCol="0" anchor="t">
            <a:spAutoFit/>
          </a:bodyPr>
          <a:lstStyle>
            <a:lvl1pPr marL="233363" indent="-233363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Char char="§"/>
              <a:defRPr lang="en-US" sz="2000" kern="1200" spc="0" baseline="0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Segoe UI" panose="020B0502040204020203" pitchFamily="34" charset="0"/>
              </a:defRPr>
            </a:lvl1pPr>
            <a:lvl2pPr marL="703262" indent="-2857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10000"/>
              <a:buFont typeface="Wingdings" panose="05000000000000000000" pitchFamily="2" charset="2"/>
              <a:buChar char="§"/>
              <a:defRPr lang="en-US" sz="1800" kern="1200" spc="0" baseline="0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Segoe UI" panose="020B0502040204020203" pitchFamily="34" charset="0"/>
              </a:defRPr>
            </a:lvl2pPr>
            <a:lvl3pPr marL="519112" indent="-28575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SzPct val="110000"/>
              <a:buFont typeface="Wingdings" panose="05000000000000000000" pitchFamily="2" charset="2"/>
              <a:buChar char="§"/>
              <a:defRPr lang="en-US" sz="1600" kern="1200" spc="0" baseline="0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Segoe UI" panose="020B0502040204020203" pitchFamily="34" charset="0"/>
              </a:defRPr>
            </a:lvl3pPr>
            <a:lvl4pPr marL="765175" indent="-17145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SzPct val="110000"/>
              <a:buFont typeface="Wingdings" panose="05000000000000000000" pitchFamily="2" charset="2"/>
              <a:buChar char="§"/>
              <a:defRPr lang="en-US" sz="1400" kern="1200" spc="0" baseline="0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Segoe UI" panose="020B0502040204020203" pitchFamily="34" charset="0"/>
              </a:defRPr>
            </a:lvl4pPr>
            <a:lvl5pPr marL="911225" indent="-17145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5"/>
              </a:buClr>
              <a:buSzPct val="110000"/>
              <a:buFont typeface="Wingdings" panose="05000000000000000000" pitchFamily="2" charset="2"/>
              <a:buChar char="§"/>
              <a:defRPr lang="en-US" sz="1400" kern="1200" spc="0" baseline="0" dirty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98000">
                      <a:schemeClr val="tx1">
                        <a:lumMod val="50000"/>
                      </a:schemeClr>
                    </a:gs>
                  </a:gsLst>
                  <a:lin ang="5400000" scaled="0"/>
                </a:gradFill>
                <a:latin typeface="+mj-lt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3900" b="1" i="1" spc="-50">
                <a:solidFill>
                  <a:srgbClr val="000000"/>
                </a:solidFill>
                <a:cs typeface="Arial"/>
              </a:rPr>
              <a:t>"The purpose of models is not to fit the data but to sharpen the questions." </a:t>
            </a:r>
            <a:endParaRPr lang="en-US" sz="3900" spc="-50">
              <a:solidFill>
                <a:srgbClr val="000000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750"/>
              </a:spcBef>
              <a:buNone/>
            </a:pPr>
            <a:r>
              <a:rPr lang="en-US" sz="2400" i="1" spc="-50">
                <a:solidFill>
                  <a:srgbClr val="000000"/>
                </a:solidFill>
                <a:cs typeface="Arial"/>
              </a:rPr>
              <a:t>(Samuel Karlin, 1983)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26292"/>
      </p:ext>
    </p:extLst>
  </p:cSld>
  <p:clrMapOvr>
    <a:masterClrMapping/>
  </p:clrMapOvr>
</p:sld>
</file>

<file path=ppt/theme/theme1.xml><?xml version="1.0" encoding="utf-8"?>
<a:theme xmlns:a="http://schemas.openxmlformats.org/drawingml/2006/main" name="INCOSE Template 2024">
  <a:themeElements>
    <a:clrScheme name="INCOSE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B6FAB"/>
      </a:accent1>
      <a:accent2>
        <a:srgbClr val="EE5B20"/>
      </a:accent2>
      <a:accent3>
        <a:srgbClr val="A5A5A5"/>
      </a:accent3>
      <a:accent4>
        <a:srgbClr val="FFC90E"/>
      </a:accent4>
      <a:accent5>
        <a:srgbClr val="61A1D7"/>
      </a:accent5>
      <a:accent6>
        <a:srgbClr val="417F65"/>
      </a:accent6>
      <a:hlink>
        <a:srgbClr val="2B6FAB"/>
      </a:hlink>
      <a:folHlink>
        <a:srgbClr val="EE5B2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lIns="91440" tIns="91440" rIns="91440" bIns="91440" rtlCol="0" anchor="ctr" anchorCtr="0"/>
      <a:lstStyle>
        <a:defPPr algn="ctr">
          <a:defRPr sz="1400" dirty="0" smtClean="0">
            <a:solidFill>
              <a:schemeClr val="bg1"/>
            </a:solidFill>
            <a:ea typeface="Segoe UI Black" panose="020B0A02040204020203" pitchFamily="34" charset="0"/>
            <a:cs typeface="Segoe UI Black" panose="020B0A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noAutofit/>
      </a:bodyPr>
      <a:lstStyle>
        <a:defPPr>
          <a:spcBef>
            <a:spcPts val="750"/>
          </a:spcBef>
          <a:buClr>
            <a:schemeClr val="accent2"/>
          </a:buClr>
          <a:buSzPct val="100000"/>
          <a:defRPr sz="14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ALENT" id="{42DDE431-62AA-4CFE-9B81-CB19337157E0}" vid="{4B43CFC9-863A-4E99-B289-EA56B68882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2AD1596C24374496A41A794C434851" ma:contentTypeVersion="12" ma:contentTypeDescription="Create a new document." ma:contentTypeScope="" ma:versionID="f674efe2ea0fec572502e4c0a17389cd">
  <xsd:schema xmlns:xsd="http://www.w3.org/2001/XMLSchema" xmlns:xs="http://www.w3.org/2001/XMLSchema" xmlns:p="http://schemas.microsoft.com/office/2006/metadata/properties" xmlns:ns2="623a2ea5-606b-4c2a-a0ef-fd24fac73323" targetNamespace="http://schemas.microsoft.com/office/2006/metadata/properties" ma:root="true" ma:fieldsID="9711eaae7dccdb91974f06eb15fb72e9" ns2:_="">
    <xsd:import namespace="623a2ea5-606b-4c2a-a0ef-fd24fac733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INCOSE2025Symposiumdownload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3a2ea5-606b-4c2a-a0ef-fd24fac733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INCOSE2025Symposiumdownloads" ma:index="12" nillable="true" ma:displayName="Hyperlink" ma:format="Hyperlink" ma:internalName="INCOSE2025Symposiumdownload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4706a85-4001-4d32-bae2-8f322c13f6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COSE2025Symposiumdownloads xmlns="623a2ea5-606b-4c2a-a0ef-fd24fac73323">
      <Url xsi:nil="true"/>
      <Description xsi:nil="true"/>
    </INCOSE2025Symposiumdownloads>
    <lcf76f155ced4ddcb4097134ff3c332f xmlns="623a2ea5-606b-4c2a-a0ef-fd24fac7332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CB1BDA-AF45-47FE-B727-095FA48BC9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3a2ea5-606b-4c2a-a0ef-fd24fac733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51A2D2-DAB1-42F6-BF0C-260AF2394DD4}">
  <ds:schemaRefs>
    <ds:schemaRef ds:uri="623a2ea5-606b-4c2a-a0ef-fd24fac733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974DEA9-D70C-4D76-8253-0021E052568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f94c0a7-07cc-47df-8981-11dfddd57863}" enabled="0" method="" siteId="{ff94c0a7-07cc-47df-8981-11dfddd5786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</TotalTime>
  <Words>3114</Words>
  <Application>Microsoft Office PowerPoint</Application>
  <PresentationFormat>On-screen Show (16:9)</PresentationFormat>
  <Paragraphs>284</Paragraphs>
  <Slides>37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Arial,Sans-Serif</vt:lpstr>
      <vt:lpstr>Calibri</vt:lpstr>
      <vt:lpstr>Roboto Medium</vt:lpstr>
      <vt:lpstr>Segoe UI Black</vt:lpstr>
      <vt:lpstr>Symbol</vt:lpstr>
      <vt:lpstr>Wingdings</vt:lpstr>
      <vt:lpstr>INCOSE Template 2024</vt:lpstr>
      <vt:lpstr>Reclaiming the Engineering in Model-Based Systems Engineering:  Refocusing MBSE on Practical System Engineering Outcomes</vt:lpstr>
      <vt:lpstr>What this session is really about</vt:lpstr>
      <vt:lpstr>Agenda</vt:lpstr>
      <vt:lpstr>PowerPoint Presentation</vt:lpstr>
      <vt:lpstr>Acknowledge and Understand the Problem</vt:lpstr>
      <vt:lpstr>PowerPoint Presentation</vt:lpstr>
      <vt:lpstr>PowerPoint Presentation</vt:lpstr>
      <vt:lpstr>PowerPoint Presentation</vt:lpstr>
      <vt:lpstr>PowerPoint Presentation</vt:lpstr>
      <vt:lpstr>Common Scenarios and Strategies to Overcome Model-Focus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Model-Based  Practical System Engineering  Outcomes</vt:lpstr>
      <vt:lpstr>PowerPoint Presentation</vt:lpstr>
      <vt:lpstr>SEMP</vt:lpstr>
      <vt:lpstr>PowerPoint Presentation</vt:lpstr>
      <vt:lpstr>PowerPoint Presentation</vt:lpstr>
      <vt:lpstr>PowerPoint Presentation</vt:lpstr>
      <vt:lpstr>Path to SRR </vt:lpstr>
      <vt:lpstr>PowerPoint Presentation</vt:lpstr>
      <vt:lpstr>SRR Read-Ahead </vt:lpstr>
      <vt:lpstr>PowerPoint Presentation</vt:lpstr>
      <vt:lpstr>SRR Presentation </vt:lpstr>
      <vt:lpstr>PowerPoint Presentation</vt:lpstr>
      <vt:lpstr>SRR Scorecard</vt:lpstr>
      <vt:lpstr>Capture Processes in the model</vt:lpstr>
      <vt:lpstr>Bridging the Knowledge Gap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Bryan, Kiffin (STC)</dc:creator>
  <cp:lastModifiedBy>Thompson (US), Brady D</cp:lastModifiedBy>
  <cp:revision>5</cp:revision>
  <cp:lastPrinted>2022-11-04T21:20:16Z</cp:lastPrinted>
  <dcterms:created xsi:type="dcterms:W3CDTF">2016-02-04T17:41:01Z</dcterms:created>
  <dcterms:modified xsi:type="dcterms:W3CDTF">2026-07-14T16:55:39Z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0x010100FB2AD1596C24374496A41A794C434851</vt:lpwstr>
  </property>
  <property fmtid="{D5CDD505-2E9C-101B-9397-08002B2CF9AE}" pid="3" name="MediaServiceImageTags">
    <vt:lpwstr/>
  </property>
</Properties>
</file>